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58" r:id="rId3"/>
    <p:sldId id="259" r:id="rId4"/>
    <p:sldId id="260" r:id="rId5"/>
    <p:sldId id="290" r:id="rId6"/>
    <p:sldId id="291" r:id="rId7"/>
    <p:sldId id="292" r:id="rId8"/>
    <p:sldId id="261" r:id="rId9"/>
    <p:sldId id="262" r:id="rId10"/>
    <p:sldId id="264" r:id="rId11"/>
    <p:sldId id="265" r:id="rId12"/>
    <p:sldId id="303" r:id="rId13"/>
    <p:sldId id="293" r:id="rId14"/>
    <p:sldId id="268" r:id="rId15"/>
    <p:sldId id="297" r:id="rId16"/>
    <p:sldId id="298" r:id="rId17"/>
    <p:sldId id="296" r:id="rId18"/>
    <p:sldId id="269" r:id="rId19"/>
    <p:sldId id="270" r:id="rId20"/>
    <p:sldId id="271" r:id="rId21"/>
    <p:sldId id="301" r:id="rId22"/>
    <p:sldId id="294" r:id="rId23"/>
    <p:sldId id="295" r:id="rId24"/>
    <p:sldId id="299" r:id="rId25"/>
    <p:sldId id="272" r:id="rId26"/>
    <p:sldId id="273" r:id="rId27"/>
    <p:sldId id="274" r:id="rId28"/>
    <p:sldId id="276" r:id="rId29"/>
    <p:sldId id="304" r:id="rId30"/>
    <p:sldId id="277" r:id="rId31"/>
    <p:sldId id="300" r:id="rId32"/>
    <p:sldId id="278" r:id="rId33"/>
    <p:sldId id="279" r:id="rId34"/>
    <p:sldId id="280" r:id="rId35"/>
    <p:sldId id="283" r:id="rId36"/>
    <p:sldId id="284" r:id="rId37"/>
    <p:sldId id="285" r:id="rId38"/>
    <p:sldId id="286" r:id="rId39"/>
    <p:sldId id="30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809" autoAdjust="0"/>
  </p:normalViewPr>
  <p:slideViewPr>
    <p:cSldViewPr snapToGrid="0">
      <p:cViewPr varScale="1">
        <p:scale>
          <a:sx n="59" d="100"/>
          <a:sy n="59" d="100"/>
        </p:scale>
        <p:origin x="1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B4A7C6-3242-48CC-8DD5-D83AD4B1BBD4}" type="datetimeFigureOut">
              <a:rPr lang="en-US" smtClean="0"/>
              <a:t>3/15/2023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038E45-16B4-49CE-A6A5-05D84AA89DF5}" type="slidenum">
              <a:rPr lang="en-US" smtClean="0"/>
              <a:t>‹#›</a:t>
            </a:fld>
            <a:endParaRPr lang="en-US"/>
          </a:p>
        </p:txBody>
      </p:sp>
    </p:spTree>
    <p:extLst>
      <p:ext uri="{BB962C8B-B14F-4D97-AF65-F5344CB8AC3E}">
        <p14:creationId xmlns:p14="http://schemas.microsoft.com/office/powerpoint/2010/main" val="3094371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457200">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Fires kill more Americans each year than all natural disasters combined; many victims are children under five and adults over 65</a:t>
            </a:r>
          </a:p>
          <a:p>
            <a:pPr marL="171450" indent="-171450" defTabSz="457200">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Fires are a much smaller incident than an earthquake, but they happen </a:t>
            </a:r>
            <a:r>
              <a:rPr lang="en-US" u="sng" dirty="0">
                <a:latin typeface="Times New Roman" panose="02020603050405020304" pitchFamily="18" charset="0"/>
                <a:cs typeface="Times New Roman" panose="02020603050405020304" pitchFamily="18" charset="0"/>
              </a:rPr>
              <a:t>every day</a:t>
            </a:r>
            <a:r>
              <a:rPr lang="en-US" dirty="0">
                <a:latin typeface="Times New Roman" panose="02020603050405020304" pitchFamily="18" charset="0"/>
                <a:cs typeface="Times New Roman" panose="02020603050405020304" pitchFamily="18" charset="0"/>
              </a:rPr>
              <a:t> in LA; If a fire happens in your home, it can be a deadly hazard</a:t>
            </a:r>
          </a:p>
          <a:p>
            <a:pPr marL="171450" indent="-171450" defTabSz="457200">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Multiple fires occur after earthquakes, which can turn into a firestorm if not quickly controlled</a:t>
            </a:r>
          </a:p>
          <a:p>
            <a:pPr marL="171450" indent="-171450" defTabSz="457200">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Over $7 billion in property damage occurs every year</a:t>
            </a:r>
          </a:p>
          <a:p>
            <a:endParaRPr lang="en-US" dirty="0"/>
          </a:p>
        </p:txBody>
      </p:sp>
      <p:sp>
        <p:nvSpPr>
          <p:cNvPr id="4" name="Slide Number Placeholder 3"/>
          <p:cNvSpPr>
            <a:spLocks noGrp="1"/>
          </p:cNvSpPr>
          <p:nvPr>
            <p:ph type="sldNum" sz="quarter" idx="5"/>
          </p:nvPr>
        </p:nvSpPr>
        <p:spPr/>
        <p:txBody>
          <a:bodyPr/>
          <a:lstStyle/>
          <a:p>
            <a:fld id="{27038E45-16B4-49CE-A6A5-05D84AA89DF5}" type="slidenum">
              <a:rPr lang="en-US" smtClean="0"/>
              <a:t>5</a:t>
            </a:fld>
            <a:endParaRPr lang="en-US"/>
          </a:p>
        </p:txBody>
      </p:sp>
    </p:spTree>
    <p:extLst>
      <p:ext uri="{BB962C8B-B14F-4D97-AF65-F5344CB8AC3E}">
        <p14:creationId xmlns:p14="http://schemas.microsoft.com/office/powerpoint/2010/main" val="4247801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9216B90-35BD-4EBB-953A-05EDEFA87CBE}"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F409D-E2D3-45A5-9E0C-4D4EEA872DD3}" type="slidenum">
              <a:rPr lang="en-US" smtClean="0"/>
              <a:t>‹#›</a:t>
            </a:fld>
            <a:endParaRPr lang="en-US"/>
          </a:p>
        </p:txBody>
      </p:sp>
    </p:spTree>
    <p:extLst>
      <p:ext uri="{BB962C8B-B14F-4D97-AF65-F5344CB8AC3E}">
        <p14:creationId xmlns:p14="http://schemas.microsoft.com/office/powerpoint/2010/main" val="1309725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16B90-35BD-4EBB-953A-05EDEFA87CBE}"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F409D-E2D3-45A5-9E0C-4D4EEA872DD3}" type="slidenum">
              <a:rPr lang="en-US" smtClean="0"/>
              <a:t>‹#›</a:t>
            </a:fld>
            <a:endParaRPr lang="en-US"/>
          </a:p>
        </p:txBody>
      </p:sp>
    </p:spTree>
    <p:extLst>
      <p:ext uri="{BB962C8B-B14F-4D97-AF65-F5344CB8AC3E}">
        <p14:creationId xmlns:p14="http://schemas.microsoft.com/office/powerpoint/2010/main" val="456954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16B90-35BD-4EBB-953A-05EDEFA87CBE}"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F409D-E2D3-45A5-9E0C-4D4EEA872DD3}" type="slidenum">
              <a:rPr lang="en-US" smtClean="0"/>
              <a:t>‹#›</a:t>
            </a:fld>
            <a:endParaRPr lang="en-US"/>
          </a:p>
        </p:txBody>
      </p:sp>
    </p:spTree>
    <p:extLst>
      <p:ext uri="{BB962C8B-B14F-4D97-AF65-F5344CB8AC3E}">
        <p14:creationId xmlns:p14="http://schemas.microsoft.com/office/powerpoint/2010/main" val="1173957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86B7D5-9D73-41BF-83DA-82B7B0CE3957}"/>
              </a:ext>
            </a:extLst>
          </p:cNvPr>
          <p:cNvSpPr/>
          <p:nvPr userDrawn="1"/>
        </p:nvSpPr>
        <p:spPr>
          <a:xfrm>
            <a:off x="0" y="2965"/>
            <a:ext cx="12192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 name="Picture 4">
            <a:extLst>
              <a:ext uri="{FF2B5EF4-FFF2-40B4-BE49-F238E27FC236}">
                <a16:creationId xmlns:a16="http://schemas.microsoft.com/office/drawing/2014/main" id="{D1F19E53-3E23-440A-8EE7-959664248F9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19200" y="3677438"/>
            <a:ext cx="10972800" cy="1853184"/>
          </a:xfrm>
          <a:prstGeom prst="rect">
            <a:avLst/>
          </a:prstGeom>
        </p:spPr>
      </p:pic>
      <p:pic>
        <p:nvPicPr>
          <p:cNvPr id="10" name="Picture 9">
            <a:extLst>
              <a:ext uri="{FF2B5EF4-FFF2-40B4-BE49-F238E27FC236}">
                <a16:creationId xmlns:a16="http://schemas.microsoft.com/office/drawing/2014/main" id="{B50CA1CA-D78F-4D29-A112-7E5632AB275A}"/>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3251" y="5872795"/>
            <a:ext cx="1710748" cy="731520"/>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A0A1B6DC-BDE1-4350-A720-0DFEEA72163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76131" y="5872795"/>
            <a:ext cx="2745108" cy="731520"/>
          </a:xfrm>
          <a:prstGeom prst="rect">
            <a:avLst/>
          </a:prstGeom>
        </p:spPr>
      </p:pic>
      <p:sp>
        <p:nvSpPr>
          <p:cNvPr id="6" name="Text Placeholder 5">
            <a:extLst>
              <a:ext uri="{FF2B5EF4-FFF2-40B4-BE49-F238E27FC236}">
                <a16:creationId xmlns:a16="http://schemas.microsoft.com/office/drawing/2014/main" id="{3BB55A5C-60F8-44DB-948C-104DD56B3B6F}"/>
              </a:ext>
            </a:extLst>
          </p:cNvPr>
          <p:cNvSpPr>
            <a:spLocks noGrp="1"/>
          </p:cNvSpPr>
          <p:nvPr>
            <p:ph type="body" sz="quarter" idx="10" hasCustomPrompt="1"/>
          </p:nvPr>
        </p:nvSpPr>
        <p:spPr>
          <a:xfrm>
            <a:off x="0" y="1580055"/>
            <a:ext cx="12192000" cy="897140"/>
          </a:xfrm>
        </p:spPr>
        <p:txBody>
          <a:bodyPr anchor="ctr">
            <a:normAutofit/>
          </a:bodyPr>
          <a:lstStyle>
            <a:lvl1pPr marL="0" indent="0" algn="ctr">
              <a:buNone/>
              <a:defRPr sz="5000" b="1">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11" name="Text Placeholder 10">
            <a:extLst>
              <a:ext uri="{FF2B5EF4-FFF2-40B4-BE49-F238E27FC236}">
                <a16:creationId xmlns:a16="http://schemas.microsoft.com/office/drawing/2014/main" id="{6EB4A5DE-FE85-4060-831F-4535EBE301ED}"/>
              </a:ext>
            </a:extLst>
          </p:cNvPr>
          <p:cNvSpPr>
            <a:spLocks noGrp="1"/>
          </p:cNvSpPr>
          <p:nvPr>
            <p:ph type="body" sz="quarter" idx="11" hasCustomPrompt="1"/>
          </p:nvPr>
        </p:nvSpPr>
        <p:spPr>
          <a:xfrm>
            <a:off x="0" y="2476500"/>
            <a:ext cx="12192000" cy="725488"/>
          </a:xfrm>
        </p:spPr>
        <p:txBody>
          <a:bodyPr anchor="ctr">
            <a:normAutofit/>
          </a:bodyPr>
          <a:lstStyle>
            <a:lvl1pPr marL="0" indent="0" algn="ctr">
              <a:buNone/>
              <a:defRPr sz="3400" b="1">
                <a:solidFill>
                  <a:schemeClr val="tx1"/>
                </a:solidFill>
                <a:latin typeface="Arial" panose="020B0604020202020204" pitchFamily="34" charset="0"/>
                <a:cs typeface="Arial" panose="020B0604020202020204" pitchFamily="34" charset="0"/>
              </a:defRPr>
            </a:lvl1pPr>
          </a:lstStyle>
          <a:p>
            <a:pPr lvl="0"/>
            <a:r>
              <a:rPr lang="en-US" dirty="0" err="1"/>
              <a:t>SubTitle</a:t>
            </a:r>
            <a:endParaRPr lang="en-US" dirty="0"/>
          </a:p>
        </p:txBody>
      </p:sp>
    </p:spTree>
    <p:extLst>
      <p:ext uri="{BB962C8B-B14F-4D97-AF65-F5344CB8AC3E}">
        <p14:creationId xmlns:p14="http://schemas.microsoft.com/office/powerpoint/2010/main" val="1794932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umbered List w/P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FA9AEBB-8891-A342-9D8E-FDE1EF163A4C}"/>
              </a:ext>
            </a:extLst>
          </p:cNvPr>
          <p:cNvSpPr/>
          <p:nvPr userDrawn="1"/>
        </p:nvSpPr>
        <p:spPr>
          <a:xfrm>
            <a:off x="0" y="5"/>
            <a:ext cx="12192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E60EF1FA-DB3B-394B-94CA-7630D7D905AA}"/>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val="0"/>
              </a:ext>
            </a:extLst>
          </a:blip>
          <a:srcRect/>
          <a:stretch/>
        </p:blipFill>
        <p:spPr>
          <a:xfrm>
            <a:off x="8168639" y="887763"/>
            <a:ext cx="402335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420189" y="1521230"/>
            <a:ext cx="11372800" cy="4781145"/>
          </a:xfrm>
        </p:spPr>
        <p:txBody>
          <a:bodyPr>
            <a:normAutofit/>
          </a:bodyPr>
          <a:lstStyle>
            <a:lvl1pPr marL="514350" indent="-514350">
              <a:lnSpc>
                <a:spcPct val="100000"/>
              </a:lnSpc>
              <a:spcBef>
                <a:spcPts val="600"/>
              </a:spcBef>
              <a:buFont typeface="+mj-lt"/>
              <a:buAutoNum type="arabicPeriod"/>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906385" y="6256658"/>
            <a:ext cx="10285615"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749" y="5936615"/>
            <a:ext cx="1710748" cy="731520"/>
          </a:xfrm>
          <a:prstGeom prst="rect">
            <a:avLst/>
          </a:prstGeom>
        </p:spPr>
      </p:pic>
      <p:sp>
        <p:nvSpPr>
          <p:cNvPr id="14" name="Title 1">
            <a:extLst>
              <a:ext uri="{FF2B5EF4-FFF2-40B4-BE49-F238E27FC236}">
                <a16:creationId xmlns:a16="http://schemas.microsoft.com/office/drawing/2014/main" id="{3881DF7E-501B-4BCA-95FE-16FA92C066C4}"/>
              </a:ext>
            </a:extLst>
          </p:cNvPr>
          <p:cNvSpPr>
            <a:spLocks noGrp="1"/>
          </p:cNvSpPr>
          <p:nvPr>
            <p:ph type="title"/>
          </p:nvPr>
        </p:nvSpPr>
        <p:spPr>
          <a:xfrm>
            <a:off x="420190" y="320678"/>
            <a:ext cx="7742468"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8" name="Text Placeholder 14">
            <a:extLst>
              <a:ext uri="{FF2B5EF4-FFF2-40B4-BE49-F238E27FC236}">
                <a16:creationId xmlns:a16="http://schemas.microsoft.com/office/drawing/2014/main" id="{64889971-C6D0-48C5-8EB8-09A4DABBFEC7}"/>
              </a:ext>
            </a:extLst>
          </p:cNvPr>
          <p:cNvSpPr>
            <a:spLocks noGrp="1"/>
          </p:cNvSpPr>
          <p:nvPr>
            <p:ph type="body" sz="quarter" idx="10" hasCustomPrompt="1"/>
          </p:nvPr>
        </p:nvSpPr>
        <p:spPr>
          <a:xfrm>
            <a:off x="1906383" y="6385716"/>
            <a:ext cx="5918663"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9" name="Text Placeholder 14">
            <a:extLst>
              <a:ext uri="{FF2B5EF4-FFF2-40B4-BE49-F238E27FC236}">
                <a16:creationId xmlns:a16="http://schemas.microsoft.com/office/drawing/2014/main" id="{24B06ED1-1B06-44B7-8461-057F53E18818}"/>
              </a:ext>
            </a:extLst>
          </p:cNvPr>
          <p:cNvSpPr>
            <a:spLocks noGrp="1"/>
          </p:cNvSpPr>
          <p:nvPr>
            <p:ph type="body" sz="quarter" idx="11" hasCustomPrompt="1"/>
          </p:nvPr>
        </p:nvSpPr>
        <p:spPr>
          <a:xfrm>
            <a:off x="9376756" y="6385716"/>
            <a:ext cx="2405149"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0" name="Content Placeholder 3">
            <a:extLst>
              <a:ext uri="{FF2B5EF4-FFF2-40B4-BE49-F238E27FC236}">
                <a16:creationId xmlns:a16="http://schemas.microsoft.com/office/drawing/2014/main" id="{1F77CCBE-2056-4A6A-AADD-907E6B311EBC}"/>
              </a:ext>
            </a:extLst>
          </p:cNvPr>
          <p:cNvSpPr>
            <a:spLocks noGrp="1"/>
          </p:cNvSpPr>
          <p:nvPr>
            <p:ph sz="quarter" idx="12" hasCustomPrompt="1"/>
          </p:nvPr>
        </p:nvSpPr>
        <p:spPr>
          <a:xfrm>
            <a:off x="10385367" y="5881860"/>
            <a:ext cx="1363212"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spTree>
    <p:extLst>
      <p:ext uri="{BB962C8B-B14F-4D97-AF65-F5344CB8AC3E}">
        <p14:creationId xmlns:p14="http://schemas.microsoft.com/office/powerpoint/2010/main" val="3830335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ulleted List w/PM">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C38DDE6-B4A7-0541-90DA-8FC7EEF0F91C}"/>
              </a:ext>
            </a:extLst>
          </p:cNvPr>
          <p:cNvSpPr/>
          <p:nvPr userDrawn="1"/>
        </p:nvSpPr>
        <p:spPr>
          <a:xfrm>
            <a:off x="0" y="5"/>
            <a:ext cx="12192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9" name="Picture 18">
            <a:extLst>
              <a:ext uri="{FF2B5EF4-FFF2-40B4-BE49-F238E27FC236}">
                <a16:creationId xmlns:a16="http://schemas.microsoft.com/office/drawing/2014/main" id="{83A92967-FF1D-F449-95B6-E31F83596F28}"/>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val="0"/>
              </a:ext>
            </a:extLst>
          </a:blip>
          <a:srcRect/>
          <a:stretch/>
        </p:blipFill>
        <p:spPr>
          <a:xfrm>
            <a:off x="8168639" y="887763"/>
            <a:ext cx="402335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420189" y="1521230"/>
            <a:ext cx="11350632" cy="4781145"/>
          </a:xfrm>
        </p:spPr>
        <p:txBody>
          <a:bodyPr>
            <a:normAutofit/>
          </a:bodyPr>
          <a:lstStyle>
            <a:lvl1pPr>
              <a:lnSpc>
                <a:spcPct val="100000"/>
              </a:lnSpc>
              <a:spcBef>
                <a:spcPts val="600"/>
              </a:spcBef>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906385" y="6256658"/>
            <a:ext cx="10285615"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749" y="5936615"/>
            <a:ext cx="1710748" cy="731520"/>
          </a:xfrm>
          <a:prstGeom prst="rect">
            <a:avLst/>
          </a:prstGeom>
        </p:spPr>
      </p:pic>
      <p:sp>
        <p:nvSpPr>
          <p:cNvPr id="14" name="Title 1">
            <a:extLst>
              <a:ext uri="{FF2B5EF4-FFF2-40B4-BE49-F238E27FC236}">
                <a16:creationId xmlns:a16="http://schemas.microsoft.com/office/drawing/2014/main" id="{4E358483-0701-4610-B7F8-1CDC93B7D0EA}"/>
              </a:ext>
            </a:extLst>
          </p:cNvPr>
          <p:cNvSpPr>
            <a:spLocks noGrp="1"/>
          </p:cNvSpPr>
          <p:nvPr>
            <p:ph type="title"/>
          </p:nvPr>
        </p:nvSpPr>
        <p:spPr>
          <a:xfrm>
            <a:off x="420190" y="320678"/>
            <a:ext cx="7742468"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Text Placeholder 14">
            <a:extLst>
              <a:ext uri="{FF2B5EF4-FFF2-40B4-BE49-F238E27FC236}">
                <a16:creationId xmlns:a16="http://schemas.microsoft.com/office/drawing/2014/main" id="{2AFC4B6C-E56F-45A2-B987-2706EF4469DD}"/>
              </a:ext>
            </a:extLst>
          </p:cNvPr>
          <p:cNvSpPr>
            <a:spLocks noGrp="1"/>
          </p:cNvSpPr>
          <p:nvPr>
            <p:ph type="body" sz="quarter" idx="10" hasCustomPrompt="1"/>
          </p:nvPr>
        </p:nvSpPr>
        <p:spPr>
          <a:xfrm>
            <a:off x="1906383" y="6385716"/>
            <a:ext cx="5918663"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7" name="Text Placeholder 14">
            <a:extLst>
              <a:ext uri="{FF2B5EF4-FFF2-40B4-BE49-F238E27FC236}">
                <a16:creationId xmlns:a16="http://schemas.microsoft.com/office/drawing/2014/main" id="{01D02937-E059-4923-A2A9-5058038E867B}"/>
              </a:ext>
            </a:extLst>
          </p:cNvPr>
          <p:cNvSpPr>
            <a:spLocks noGrp="1"/>
          </p:cNvSpPr>
          <p:nvPr>
            <p:ph type="body" sz="quarter" idx="11" hasCustomPrompt="1"/>
          </p:nvPr>
        </p:nvSpPr>
        <p:spPr>
          <a:xfrm>
            <a:off x="9376756" y="6385716"/>
            <a:ext cx="2405149"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0" name="Content Placeholder 3">
            <a:extLst>
              <a:ext uri="{FF2B5EF4-FFF2-40B4-BE49-F238E27FC236}">
                <a16:creationId xmlns:a16="http://schemas.microsoft.com/office/drawing/2014/main" id="{30D271F4-3E44-4C14-8C4E-2D0D7A3B4513}"/>
              </a:ext>
            </a:extLst>
          </p:cNvPr>
          <p:cNvSpPr>
            <a:spLocks noGrp="1"/>
          </p:cNvSpPr>
          <p:nvPr>
            <p:ph sz="quarter" idx="12" hasCustomPrompt="1"/>
          </p:nvPr>
        </p:nvSpPr>
        <p:spPr>
          <a:xfrm>
            <a:off x="10385367" y="5881860"/>
            <a:ext cx="1363212"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spTree>
    <p:extLst>
      <p:ext uri="{BB962C8B-B14F-4D97-AF65-F5344CB8AC3E}">
        <p14:creationId xmlns:p14="http://schemas.microsoft.com/office/powerpoint/2010/main" val="1402746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Non-Bulleted Intro Text w/PM">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66A5303-72BF-2E4F-A2AE-19DB2789850B}"/>
              </a:ext>
            </a:extLst>
          </p:cNvPr>
          <p:cNvSpPr/>
          <p:nvPr userDrawn="1"/>
        </p:nvSpPr>
        <p:spPr>
          <a:xfrm>
            <a:off x="0" y="5"/>
            <a:ext cx="12192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0" name="Picture 19">
            <a:extLst>
              <a:ext uri="{FF2B5EF4-FFF2-40B4-BE49-F238E27FC236}">
                <a16:creationId xmlns:a16="http://schemas.microsoft.com/office/drawing/2014/main" id="{F75180F7-F67E-2A4A-956D-AEF140B545A2}"/>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val="0"/>
              </a:ext>
            </a:extLst>
          </a:blip>
          <a:srcRect/>
          <a:stretch/>
        </p:blipFill>
        <p:spPr>
          <a:xfrm>
            <a:off x="8168639" y="887763"/>
            <a:ext cx="402335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420189" y="1521230"/>
            <a:ext cx="11372800" cy="4781145"/>
          </a:xfrm>
        </p:spPr>
        <p:txBody>
          <a:bodyPr>
            <a:normAutofit/>
          </a:bodyPr>
          <a:lstStyle>
            <a:lvl1pPr marL="0" indent="0">
              <a:lnSpc>
                <a:spcPct val="100000"/>
              </a:lnSpc>
              <a:spcBef>
                <a:spcPts val="600"/>
              </a:spcBef>
              <a:buNone/>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600160" indent="-228594">
              <a:lnSpc>
                <a:spcPct val="100000"/>
              </a:lnSpc>
              <a:spcBef>
                <a:spcPts val="600"/>
              </a:spcBef>
              <a:buFont typeface="Wingdings" panose="05000000000000000000" pitchFamily="2" charset="2"/>
              <a:buChar char="§"/>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906385" y="6256658"/>
            <a:ext cx="10285615"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749" y="5936615"/>
            <a:ext cx="1710748" cy="731520"/>
          </a:xfrm>
          <a:prstGeom prst="rect">
            <a:avLst/>
          </a:prstGeom>
        </p:spPr>
      </p:pic>
      <p:sp>
        <p:nvSpPr>
          <p:cNvPr id="14" name="Title 1">
            <a:extLst>
              <a:ext uri="{FF2B5EF4-FFF2-40B4-BE49-F238E27FC236}">
                <a16:creationId xmlns:a16="http://schemas.microsoft.com/office/drawing/2014/main" id="{3AE9D370-B5BD-4A01-BD93-E3AF2518AE4A}"/>
              </a:ext>
            </a:extLst>
          </p:cNvPr>
          <p:cNvSpPr>
            <a:spLocks noGrp="1"/>
          </p:cNvSpPr>
          <p:nvPr>
            <p:ph type="title"/>
          </p:nvPr>
        </p:nvSpPr>
        <p:spPr>
          <a:xfrm>
            <a:off x="420190" y="320678"/>
            <a:ext cx="7742468"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8" name="Text Placeholder 14">
            <a:extLst>
              <a:ext uri="{FF2B5EF4-FFF2-40B4-BE49-F238E27FC236}">
                <a16:creationId xmlns:a16="http://schemas.microsoft.com/office/drawing/2014/main" id="{B35CCE95-468E-442E-9ED0-F1EDC09F417A}"/>
              </a:ext>
            </a:extLst>
          </p:cNvPr>
          <p:cNvSpPr>
            <a:spLocks noGrp="1"/>
          </p:cNvSpPr>
          <p:nvPr>
            <p:ph type="body" sz="quarter" idx="10" hasCustomPrompt="1"/>
          </p:nvPr>
        </p:nvSpPr>
        <p:spPr>
          <a:xfrm>
            <a:off x="1906383" y="6385716"/>
            <a:ext cx="5918663"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9" name="Text Placeholder 14">
            <a:extLst>
              <a:ext uri="{FF2B5EF4-FFF2-40B4-BE49-F238E27FC236}">
                <a16:creationId xmlns:a16="http://schemas.microsoft.com/office/drawing/2014/main" id="{C8A4DFD6-6B8A-4783-B624-3D851DA8A111}"/>
              </a:ext>
            </a:extLst>
          </p:cNvPr>
          <p:cNvSpPr>
            <a:spLocks noGrp="1"/>
          </p:cNvSpPr>
          <p:nvPr>
            <p:ph type="body" sz="quarter" idx="11" hasCustomPrompt="1"/>
          </p:nvPr>
        </p:nvSpPr>
        <p:spPr>
          <a:xfrm>
            <a:off x="9376756" y="6385716"/>
            <a:ext cx="2405149"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6" name="Content Placeholder 3">
            <a:extLst>
              <a:ext uri="{FF2B5EF4-FFF2-40B4-BE49-F238E27FC236}">
                <a16:creationId xmlns:a16="http://schemas.microsoft.com/office/drawing/2014/main" id="{16C3AFA8-CF49-4D54-9168-38931552E69B}"/>
              </a:ext>
            </a:extLst>
          </p:cNvPr>
          <p:cNvSpPr>
            <a:spLocks noGrp="1"/>
          </p:cNvSpPr>
          <p:nvPr>
            <p:ph sz="quarter" idx="12" hasCustomPrompt="1"/>
          </p:nvPr>
        </p:nvSpPr>
        <p:spPr>
          <a:xfrm>
            <a:off x="10385367" y="5881860"/>
            <a:ext cx="1363212"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spTree>
    <p:extLst>
      <p:ext uri="{BB962C8B-B14F-4D97-AF65-F5344CB8AC3E}">
        <p14:creationId xmlns:p14="http://schemas.microsoft.com/office/powerpoint/2010/main" val="2567713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ulleted Lis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8E6045C-87BC-BD47-A7E5-238F848CD41B}"/>
              </a:ext>
            </a:extLst>
          </p:cNvPr>
          <p:cNvSpPr/>
          <p:nvPr userDrawn="1"/>
        </p:nvSpPr>
        <p:spPr>
          <a:xfrm>
            <a:off x="0" y="5"/>
            <a:ext cx="12192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a:extLst>
              <a:ext uri="{FF2B5EF4-FFF2-40B4-BE49-F238E27FC236}">
                <a16:creationId xmlns:a16="http://schemas.microsoft.com/office/drawing/2014/main" id="{0510A0E6-7D1E-7B42-BEC3-3FF68A7F1FAC}"/>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val="0"/>
              </a:ext>
            </a:extLst>
          </a:blip>
          <a:srcRect/>
          <a:stretch/>
        </p:blipFill>
        <p:spPr>
          <a:xfrm>
            <a:off x="8168639" y="887763"/>
            <a:ext cx="402335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420189" y="1521230"/>
            <a:ext cx="11361716" cy="4781145"/>
          </a:xfrm>
        </p:spPr>
        <p:txBody>
          <a:bodyPr>
            <a:normAutofit/>
          </a:bodyPr>
          <a:lstStyle>
            <a:lvl1pPr>
              <a:lnSpc>
                <a:spcPct val="100000"/>
              </a:lnSpc>
              <a:spcBef>
                <a:spcPts val="600"/>
              </a:spcBef>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906385" y="6256658"/>
            <a:ext cx="10285615"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749" y="5936615"/>
            <a:ext cx="1710748" cy="731520"/>
          </a:xfrm>
          <a:prstGeom prst="rect">
            <a:avLst/>
          </a:prstGeom>
        </p:spPr>
      </p:pic>
      <p:sp>
        <p:nvSpPr>
          <p:cNvPr id="11" name="Title 1">
            <a:extLst>
              <a:ext uri="{FF2B5EF4-FFF2-40B4-BE49-F238E27FC236}">
                <a16:creationId xmlns:a16="http://schemas.microsoft.com/office/drawing/2014/main" id="{59D7A079-868D-412D-A425-F18877D98100}"/>
              </a:ext>
            </a:extLst>
          </p:cNvPr>
          <p:cNvSpPr>
            <a:spLocks noGrp="1"/>
          </p:cNvSpPr>
          <p:nvPr>
            <p:ph type="title"/>
          </p:nvPr>
        </p:nvSpPr>
        <p:spPr>
          <a:xfrm>
            <a:off x="420190" y="320678"/>
            <a:ext cx="7742468"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9" name="Text Placeholder 14">
            <a:extLst>
              <a:ext uri="{FF2B5EF4-FFF2-40B4-BE49-F238E27FC236}">
                <a16:creationId xmlns:a16="http://schemas.microsoft.com/office/drawing/2014/main" id="{8AD06FF2-3D49-487C-B170-F9D381F2A1C2}"/>
              </a:ext>
            </a:extLst>
          </p:cNvPr>
          <p:cNvSpPr>
            <a:spLocks noGrp="1"/>
          </p:cNvSpPr>
          <p:nvPr>
            <p:ph type="body" sz="quarter" idx="10" hasCustomPrompt="1"/>
          </p:nvPr>
        </p:nvSpPr>
        <p:spPr>
          <a:xfrm>
            <a:off x="1906383" y="6385716"/>
            <a:ext cx="5918663"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20" name="Text Placeholder 14">
            <a:extLst>
              <a:ext uri="{FF2B5EF4-FFF2-40B4-BE49-F238E27FC236}">
                <a16:creationId xmlns:a16="http://schemas.microsoft.com/office/drawing/2014/main" id="{3F3F4A35-2251-41EE-98F7-6F7C80678804}"/>
              </a:ext>
            </a:extLst>
          </p:cNvPr>
          <p:cNvSpPr>
            <a:spLocks noGrp="1"/>
          </p:cNvSpPr>
          <p:nvPr>
            <p:ph type="body" sz="quarter" idx="11" hasCustomPrompt="1"/>
          </p:nvPr>
        </p:nvSpPr>
        <p:spPr>
          <a:xfrm>
            <a:off x="9376756" y="6385716"/>
            <a:ext cx="2405149"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Tree>
    <p:extLst>
      <p:ext uri="{BB962C8B-B14F-4D97-AF65-F5344CB8AC3E}">
        <p14:creationId xmlns:p14="http://schemas.microsoft.com/office/powerpoint/2010/main" val="1369514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16B90-35BD-4EBB-953A-05EDEFA87CBE}"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F409D-E2D3-45A5-9E0C-4D4EEA872DD3}" type="slidenum">
              <a:rPr lang="en-US" smtClean="0"/>
              <a:t>‹#›</a:t>
            </a:fld>
            <a:endParaRPr lang="en-US"/>
          </a:p>
        </p:txBody>
      </p:sp>
    </p:spTree>
    <p:extLst>
      <p:ext uri="{BB962C8B-B14F-4D97-AF65-F5344CB8AC3E}">
        <p14:creationId xmlns:p14="http://schemas.microsoft.com/office/powerpoint/2010/main" val="3334512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216B90-35BD-4EBB-953A-05EDEFA87CBE}"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F409D-E2D3-45A5-9E0C-4D4EEA872DD3}" type="slidenum">
              <a:rPr lang="en-US" smtClean="0"/>
              <a:t>‹#›</a:t>
            </a:fld>
            <a:endParaRPr lang="en-US"/>
          </a:p>
        </p:txBody>
      </p:sp>
    </p:spTree>
    <p:extLst>
      <p:ext uri="{BB962C8B-B14F-4D97-AF65-F5344CB8AC3E}">
        <p14:creationId xmlns:p14="http://schemas.microsoft.com/office/powerpoint/2010/main" val="3022281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16B90-35BD-4EBB-953A-05EDEFA87CBE}" type="datetimeFigureOut">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F409D-E2D3-45A5-9E0C-4D4EEA872DD3}" type="slidenum">
              <a:rPr lang="en-US" smtClean="0"/>
              <a:t>‹#›</a:t>
            </a:fld>
            <a:endParaRPr lang="en-US"/>
          </a:p>
        </p:txBody>
      </p:sp>
    </p:spTree>
    <p:extLst>
      <p:ext uri="{BB962C8B-B14F-4D97-AF65-F5344CB8AC3E}">
        <p14:creationId xmlns:p14="http://schemas.microsoft.com/office/powerpoint/2010/main" val="3517300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16B90-35BD-4EBB-953A-05EDEFA87CBE}" type="datetimeFigureOut">
              <a:rPr lang="en-US" smtClean="0"/>
              <a:t>3/15/2023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5F409D-E2D3-45A5-9E0C-4D4EEA872DD3}" type="slidenum">
              <a:rPr lang="en-US" smtClean="0"/>
              <a:t>‹#›</a:t>
            </a:fld>
            <a:endParaRPr lang="en-US"/>
          </a:p>
        </p:txBody>
      </p:sp>
    </p:spTree>
    <p:extLst>
      <p:ext uri="{BB962C8B-B14F-4D97-AF65-F5344CB8AC3E}">
        <p14:creationId xmlns:p14="http://schemas.microsoft.com/office/powerpoint/2010/main" val="2153154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16B90-35BD-4EBB-953A-05EDEFA87CBE}" type="datetimeFigureOut">
              <a:rPr lang="en-US" smtClean="0"/>
              <a:t>3/15/2023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5F409D-E2D3-45A5-9E0C-4D4EEA872DD3}" type="slidenum">
              <a:rPr lang="en-US" smtClean="0"/>
              <a:t>‹#›</a:t>
            </a:fld>
            <a:endParaRPr lang="en-US"/>
          </a:p>
        </p:txBody>
      </p:sp>
    </p:spTree>
    <p:extLst>
      <p:ext uri="{BB962C8B-B14F-4D97-AF65-F5344CB8AC3E}">
        <p14:creationId xmlns:p14="http://schemas.microsoft.com/office/powerpoint/2010/main" val="2765459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16B90-35BD-4EBB-953A-05EDEFA87CBE}" type="datetimeFigureOut">
              <a:rPr lang="en-US" smtClean="0"/>
              <a:t>3/15/2023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5F409D-E2D3-45A5-9E0C-4D4EEA872DD3}" type="slidenum">
              <a:rPr lang="en-US" smtClean="0"/>
              <a:t>‹#›</a:t>
            </a:fld>
            <a:endParaRPr lang="en-US"/>
          </a:p>
        </p:txBody>
      </p:sp>
    </p:spTree>
    <p:extLst>
      <p:ext uri="{BB962C8B-B14F-4D97-AF65-F5344CB8AC3E}">
        <p14:creationId xmlns:p14="http://schemas.microsoft.com/office/powerpoint/2010/main" val="339143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216B90-35BD-4EBB-953A-05EDEFA87CBE}" type="datetimeFigureOut">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F409D-E2D3-45A5-9E0C-4D4EEA872DD3}" type="slidenum">
              <a:rPr lang="en-US" smtClean="0"/>
              <a:t>‹#›</a:t>
            </a:fld>
            <a:endParaRPr lang="en-US"/>
          </a:p>
        </p:txBody>
      </p:sp>
    </p:spTree>
    <p:extLst>
      <p:ext uri="{BB962C8B-B14F-4D97-AF65-F5344CB8AC3E}">
        <p14:creationId xmlns:p14="http://schemas.microsoft.com/office/powerpoint/2010/main" val="3402692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216B90-35BD-4EBB-953A-05EDEFA87CBE}" type="datetimeFigureOut">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F409D-E2D3-45A5-9E0C-4D4EEA872DD3}" type="slidenum">
              <a:rPr lang="en-US" smtClean="0"/>
              <a:t>‹#›</a:t>
            </a:fld>
            <a:endParaRPr lang="en-US"/>
          </a:p>
        </p:txBody>
      </p:sp>
    </p:spTree>
    <p:extLst>
      <p:ext uri="{BB962C8B-B14F-4D97-AF65-F5344CB8AC3E}">
        <p14:creationId xmlns:p14="http://schemas.microsoft.com/office/powerpoint/2010/main" val="605536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16B90-35BD-4EBB-953A-05EDEFA87CBE}" type="datetimeFigureOut">
              <a:rPr lang="en-US" smtClean="0"/>
              <a:t>3/15/2023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5F409D-E2D3-45A5-9E0C-4D4EEA872DD3}" type="slidenum">
              <a:rPr lang="en-US" smtClean="0"/>
              <a:t>‹#›</a:t>
            </a:fld>
            <a:endParaRPr lang="en-US"/>
          </a:p>
        </p:txBody>
      </p:sp>
    </p:spTree>
    <p:extLst>
      <p:ext uri="{BB962C8B-B14F-4D97-AF65-F5344CB8AC3E}">
        <p14:creationId xmlns:p14="http://schemas.microsoft.com/office/powerpoint/2010/main" val="52703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emf"/><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2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DBBAF4-FA8F-45CA-8152-73BB28390258}"/>
              </a:ext>
            </a:extLst>
          </p:cNvPr>
          <p:cNvSpPr>
            <a:spLocks noGrp="1"/>
          </p:cNvSpPr>
          <p:nvPr>
            <p:ph type="title" idx="4294967295"/>
          </p:nvPr>
        </p:nvSpPr>
        <p:spPr>
          <a:xfrm>
            <a:off x="1873322" y="2177502"/>
            <a:ext cx="8429007" cy="1325563"/>
          </a:xfrm>
        </p:spPr>
        <p:txBody>
          <a:bodyPr/>
          <a:lstStyle/>
          <a:p>
            <a:pPr algn="ctr">
              <a:spcBef>
                <a:spcPts val="1000"/>
              </a:spcBef>
            </a:pPr>
            <a:r>
              <a:rPr lang="en-US" sz="3400" b="1">
                <a:solidFill>
                  <a:prstClr val="black"/>
                </a:solidFill>
                <a:latin typeface="Arial" panose="020B0604020202020204" pitchFamily="34" charset="0"/>
                <a:ea typeface="+mn-ea"/>
                <a:cs typeface="Arial" panose="020B0604020202020204" pitchFamily="34" charset="0"/>
              </a:rPr>
              <a:t>Fire </a:t>
            </a:r>
            <a:r>
              <a:rPr lang="en-US" sz="3400" b="1" dirty="0">
                <a:solidFill>
                  <a:prstClr val="black"/>
                </a:solidFill>
                <a:latin typeface="Arial" panose="020B0604020202020204" pitchFamily="34" charset="0"/>
                <a:ea typeface="+mn-ea"/>
                <a:cs typeface="Arial" panose="020B0604020202020204" pitchFamily="34" charset="0"/>
              </a:rPr>
              <a:t>Safety and Utility Controls</a:t>
            </a:r>
          </a:p>
        </p:txBody>
      </p:sp>
      <p:sp>
        <p:nvSpPr>
          <p:cNvPr id="3" name="Text Placeholder 2">
            <a:extLst>
              <a:ext uri="{FF2B5EF4-FFF2-40B4-BE49-F238E27FC236}">
                <a16:creationId xmlns:a16="http://schemas.microsoft.com/office/drawing/2014/main" id="{6887D6E4-B399-4280-9E5E-21482DFBAAB4}"/>
              </a:ext>
            </a:extLst>
          </p:cNvPr>
          <p:cNvSpPr>
            <a:spLocks noGrp="1"/>
          </p:cNvSpPr>
          <p:nvPr>
            <p:ph type="body" sz="quarter" idx="11"/>
          </p:nvPr>
        </p:nvSpPr>
        <p:spPr>
          <a:xfrm>
            <a:off x="1524000" y="1654567"/>
            <a:ext cx="9144000" cy="725488"/>
          </a:xfrm>
        </p:spPr>
        <p:txBody>
          <a:bodyPr>
            <a:noAutofit/>
          </a:bodyPr>
          <a:lstStyle/>
          <a:p>
            <a:r>
              <a:rPr lang="en-US" sz="5000" dirty="0">
                <a:solidFill>
                  <a:srgbClr val="C00000"/>
                </a:solidFill>
              </a:rPr>
              <a:t>USC </a:t>
            </a:r>
            <a:r>
              <a:rPr lang="en-US" sz="5000" dirty="0">
                <a:solidFill>
                  <a:srgbClr val="FFFFFF"/>
                </a:solidFill>
              </a:rPr>
              <a:t>CERT Basic Training</a:t>
            </a:r>
            <a:endParaRPr lang="en-US" sz="5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1119" y="5533099"/>
            <a:ext cx="1680921" cy="1324901"/>
          </a:xfrm>
          <a:prstGeom prst="rect">
            <a:avLst/>
          </a:prstGeom>
        </p:spPr>
      </p:pic>
    </p:spTree>
    <p:extLst>
      <p:ext uri="{BB962C8B-B14F-4D97-AF65-F5344CB8AC3E}">
        <p14:creationId xmlns:p14="http://schemas.microsoft.com/office/powerpoint/2010/main" val="1200229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1DC6EC-36A3-4DAF-959E-302BCD6B2C58}"/>
              </a:ext>
            </a:extLst>
          </p:cNvPr>
          <p:cNvSpPr>
            <a:spLocks noGrp="1"/>
          </p:cNvSpPr>
          <p:nvPr>
            <p:ph type="title"/>
          </p:nvPr>
        </p:nvSpPr>
        <p:spPr/>
        <p:txBody>
          <a:bodyPr/>
          <a:lstStyle/>
          <a:p>
            <a:r>
              <a:rPr lang="en-US" dirty="0"/>
              <a:t>Firefighting Resources</a:t>
            </a:r>
          </a:p>
        </p:txBody>
      </p:sp>
      <p:sp>
        <p:nvSpPr>
          <p:cNvPr id="2" name="Content Placeholder 1">
            <a:extLst>
              <a:ext uri="{FF2B5EF4-FFF2-40B4-BE49-F238E27FC236}">
                <a16:creationId xmlns:a16="http://schemas.microsoft.com/office/drawing/2014/main" id="{4C09AEB0-ACFC-4F6D-BE75-720D042899CC}"/>
              </a:ext>
            </a:extLst>
          </p:cNvPr>
          <p:cNvSpPr>
            <a:spLocks noGrp="1"/>
          </p:cNvSpPr>
          <p:nvPr>
            <p:ph idx="1"/>
          </p:nvPr>
        </p:nvSpPr>
        <p:spPr>
          <a:xfrm>
            <a:off x="232913" y="1521230"/>
            <a:ext cx="11537908" cy="4781145"/>
          </a:xfrm>
        </p:spPr>
        <p:txBody>
          <a:bodyPr>
            <a:normAutofit/>
          </a:bodyPr>
          <a:lstStyle/>
          <a:p>
            <a:r>
              <a:rPr lang="en-US" sz="2400" dirty="0"/>
              <a:t>Local fire department</a:t>
            </a:r>
          </a:p>
          <a:p>
            <a:r>
              <a:rPr lang="en-US" sz="2400" dirty="0"/>
              <a:t>Portable fire extinguishers</a:t>
            </a:r>
          </a:p>
          <a:p>
            <a:r>
              <a:rPr lang="en-US" sz="2400" dirty="0"/>
              <a:t>Fire alarm system</a:t>
            </a:r>
          </a:p>
          <a:p>
            <a:r>
              <a:rPr lang="en-US" sz="2400" dirty="0"/>
              <a:t>Sprinkler systems</a:t>
            </a:r>
          </a:p>
          <a:p>
            <a:r>
              <a:rPr lang="en-US" sz="2400" dirty="0"/>
              <a:t>Smoke Detectors</a:t>
            </a:r>
          </a:p>
          <a:p>
            <a:r>
              <a:rPr lang="en-US" sz="2400" dirty="0"/>
              <a:t>Interior wet standpipes</a:t>
            </a:r>
          </a:p>
        </p:txBody>
      </p:sp>
      <p:pic>
        <p:nvPicPr>
          <p:cNvPr id="6" name="Picture 5" descr="Photo of a portable fire extinguisher.">
            <a:extLst>
              <a:ext uri="{FF2B5EF4-FFF2-40B4-BE49-F238E27FC236}">
                <a16:creationId xmlns:a16="http://schemas.microsoft.com/office/drawing/2014/main" id="{B0E039C5-4AB5-4B63-A6AB-3F10C4720F19}"/>
              </a:ext>
            </a:extLst>
          </p:cNvPr>
          <p:cNvPicPr>
            <a:picLocks noChangeAspect="1"/>
          </p:cNvPicPr>
          <p:nvPr/>
        </p:nvPicPr>
        <p:blipFill>
          <a:blip r:embed="rId2"/>
          <a:stretch>
            <a:fillRect/>
          </a:stretch>
        </p:blipFill>
        <p:spPr>
          <a:xfrm>
            <a:off x="9043190" y="1667287"/>
            <a:ext cx="2206969" cy="4214573"/>
          </a:xfrm>
          <a:prstGeom prst="rect">
            <a:avLst/>
          </a:prstGeom>
        </p:spPr>
      </p:pic>
      <p:pic>
        <p:nvPicPr>
          <p:cNvPr id="9" name="Picture 8" descr="Fire sprinkler system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4552" y="1667287"/>
            <a:ext cx="2946564" cy="1954554"/>
          </a:xfrm>
          <a:prstGeom prst="rect">
            <a:avLst/>
          </a:prstGeom>
        </p:spPr>
      </p:pic>
      <p:pic>
        <p:nvPicPr>
          <p:cNvPr id="10" name="Picture 9" descr="Los Angeles Fire Department - Wikipedi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1588" y="3858608"/>
            <a:ext cx="2032491" cy="2023252"/>
          </a:xfrm>
          <a:prstGeom prst="rect">
            <a:avLst/>
          </a:prstGeom>
        </p:spPr>
      </p:pic>
    </p:spTree>
    <p:extLst>
      <p:ext uri="{BB962C8B-B14F-4D97-AF65-F5344CB8AC3E}">
        <p14:creationId xmlns:p14="http://schemas.microsoft.com/office/powerpoint/2010/main" val="3098505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E87A90-F901-499C-90D1-A8B92E8D37E4}"/>
              </a:ext>
            </a:extLst>
          </p:cNvPr>
          <p:cNvSpPr>
            <a:spLocks noGrp="1"/>
          </p:cNvSpPr>
          <p:nvPr>
            <p:ph type="title"/>
          </p:nvPr>
        </p:nvSpPr>
        <p:spPr/>
        <p:txBody>
          <a:bodyPr/>
          <a:lstStyle/>
          <a:p>
            <a:r>
              <a:rPr lang="en-US" dirty="0"/>
              <a:t>Fire Extinguishers</a:t>
            </a:r>
          </a:p>
        </p:txBody>
      </p:sp>
      <p:sp>
        <p:nvSpPr>
          <p:cNvPr id="2" name="Content Placeholder 1">
            <a:extLst>
              <a:ext uri="{FF2B5EF4-FFF2-40B4-BE49-F238E27FC236}">
                <a16:creationId xmlns:a16="http://schemas.microsoft.com/office/drawing/2014/main" id="{BCDAE6C5-FE48-406F-BA51-B2A32724AFFA}"/>
              </a:ext>
            </a:extLst>
          </p:cNvPr>
          <p:cNvSpPr>
            <a:spLocks noGrp="1"/>
          </p:cNvSpPr>
          <p:nvPr>
            <p:ph idx="1"/>
          </p:nvPr>
        </p:nvSpPr>
        <p:spPr>
          <a:xfrm>
            <a:off x="146649" y="1521231"/>
            <a:ext cx="11624172" cy="3171350"/>
          </a:xfrm>
        </p:spPr>
        <p:txBody>
          <a:bodyPr/>
          <a:lstStyle/>
          <a:p>
            <a:r>
              <a:rPr lang="en-US" dirty="0"/>
              <a:t>Water</a:t>
            </a:r>
          </a:p>
          <a:p>
            <a:r>
              <a:rPr lang="en-US" dirty="0"/>
              <a:t>Dry chemical</a:t>
            </a:r>
          </a:p>
          <a:p>
            <a:r>
              <a:rPr lang="en-US" dirty="0"/>
              <a:t>Carbon dioxide</a:t>
            </a:r>
          </a:p>
          <a:p>
            <a:r>
              <a:rPr lang="en-US" dirty="0"/>
              <a:t>Specialized</a:t>
            </a:r>
          </a:p>
          <a:p>
            <a:endParaRPr lang="en-US" dirty="0"/>
          </a:p>
          <a:p>
            <a:pPr marL="0" indent="0">
              <a:buNone/>
            </a:pPr>
            <a:endParaRPr lang="en-US" dirty="0"/>
          </a:p>
        </p:txBody>
      </p:sp>
      <p:pic>
        <p:nvPicPr>
          <p:cNvPr id="8" name="Picture 7" descr="Photo of a fire extinguisher.">
            <a:extLst>
              <a:ext uri="{FF2B5EF4-FFF2-40B4-BE49-F238E27FC236}">
                <a16:creationId xmlns:a16="http://schemas.microsoft.com/office/drawing/2014/main" id="{F680DC80-F9CF-475C-B156-260B05F85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8140" y="1773228"/>
            <a:ext cx="1942681" cy="4065081"/>
          </a:xfrm>
          <a:prstGeom prst="rect">
            <a:avLst/>
          </a:prstGeom>
        </p:spPr>
      </p:pic>
      <p:pic>
        <p:nvPicPr>
          <p:cNvPr id="9"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3135"/>
          <a:stretch/>
        </p:blipFill>
        <p:spPr bwMode="auto">
          <a:xfrm>
            <a:off x="3595648" y="2274578"/>
            <a:ext cx="5287837" cy="306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7724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E87A90-F901-499C-90D1-A8B92E8D37E4}"/>
              </a:ext>
            </a:extLst>
          </p:cNvPr>
          <p:cNvSpPr>
            <a:spLocks noGrp="1"/>
          </p:cNvSpPr>
          <p:nvPr>
            <p:ph type="title"/>
          </p:nvPr>
        </p:nvSpPr>
        <p:spPr/>
        <p:txBody>
          <a:bodyPr/>
          <a:lstStyle/>
          <a:p>
            <a:r>
              <a:rPr lang="en-US" dirty="0"/>
              <a:t>Fire Extinguishers</a:t>
            </a:r>
          </a:p>
        </p:txBody>
      </p:sp>
      <p:sp>
        <p:nvSpPr>
          <p:cNvPr id="2" name="Content Placeholder 1">
            <a:extLst>
              <a:ext uri="{FF2B5EF4-FFF2-40B4-BE49-F238E27FC236}">
                <a16:creationId xmlns:a16="http://schemas.microsoft.com/office/drawing/2014/main" id="{BCDAE6C5-FE48-406F-BA51-B2A32724AFFA}"/>
              </a:ext>
            </a:extLst>
          </p:cNvPr>
          <p:cNvSpPr>
            <a:spLocks noGrp="1"/>
          </p:cNvSpPr>
          <p:nvPr>
            <p:ph idx="1"/>
          </p:nvPr>
        </p:nvSpPr>
        <p:spPr>
          <a:xfrm>
            <a:off x="146649" y="1521230"/>
            <a:ext cx="8016009" cy="4781145"/>
          </a:xfrm>
        </p:spPr>
        <p:txBody>
          <a:bodyPr/>
          <a:lstStyle/>
          <a:p>
            <a:r>
              <a:rPr lang="en-US" dirty="0"/>
              <a:t>Labels show types of fires for which that extinguisher is used</a:t>
            </a:r>
          </a:p>
          <a:p>
            <a:pPr lvl="1"/>
            <a:r>
              <a:rPr lang="en-US" dirty="0"/>
              <a:t>Class A fire ratings: 1A to 40A</a:t>
            </a:r>
          </a:p>
          <a:p>
            <a:pPr lvl="1"/>
            <a:r>
              <a:rPr lang="en-US" dirty="0"/>
              <a:t>Class B fire ratings: 1B to 640B </a:t>
            </a:r>
          </a:p>
          <a:p>
            <a:r>
              <a:rPr lang="en-US" dirty="0"/>
              <a:t>Higher number on label = greater amount of extinguishing agent </a:t>
            </a:r>
          </a:p>
          <a:p>
            <a:pPr marL="0" indent="0">
              <a:buNone/>
            </a:pPr>
            <a:endParaRPr lang="en-US" dirty="0"/>
          </a:p>
        </p:txBody>
      </p:sp>
      <p:pic>
        <p:nvPicPr>
          <p:cNvPr id="10" name="Picture 9" descr="Sample manufacturer’s label for a fire extinguisher, showing the Underwriters Laboratories symbol at the top. Also denotes type, classification, testing procedures used, and serial number. The label further includes marine information, including the U.S. Coast Guard approval number. ">
            <a:extLst>
              <a:ext uri="{FF2B5EF4-FFF2-40B4-BE49-F238E27FC236}">
                <a16:creationId xmlns:a16="http://schemas.microsoft.com/office/drawing/2014/main" id="{9CDFD150-F5FC-4DC2-98F7-F1D0A23A3ABC}"/>
              </a:ext>
            </a:extLst>
          </p:cNvPr>
          <p:cNvPicPr>
            <a:picLocks noChangeAspect="1"/>
          </p:cNvPicPr>
          <p:nvPr/>
        </p:nvPicPr>
        <p:blipFill>
          <a:blip r:embed="rId2"/>
          <a:stretch>
            <a:fillRect/>
          </a:stretch>
        </p:blipFill>
        <p:spPr>
          <a:xfrm>
            <a:off x="7971739" y="1942018"/>
            <a:ext cx="3802571" cy="2973963"/>
          </a:xfrm>
          <a:prstGeom prst="rect">
            <a:avLst/>
          </a:prstGeom>
        </p:spPr>
      </p:pic>
    </p:spTree>
    <p:extLst>
      <p:ext uri="{BB962C8B-B14F-4D97-AF65-F5344CB8AC3E}">
        <p14:creationId xmlns:p14="http://schemas.microsoft.com/office/powerpoint/2010/main" val="3460868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90690F18-EFD9-E3BF-85DF-A9F741B50737}"/>
              </a:ext>
            </a:extLst>
          </p:cNvPr>
          <p:cNvSpPr txBox="1">
            <a:spLocks/>
          </p:cNvSpPr>
          <p:nvPr/>
        </p:nvSpPr>
        <p:spPr>
          <a:xfrm>
            <a:off x="172528" y="5152753"/>
            <a:ext cx="11598293" cy="114962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400" rtl="0" eaLnBrk="1" latinLnBrk="0" hangingPunct="1">
              <a:lnSpc>
                <a:spcPct val="100000"/>
              </a:lnSpc>
              <a:spcBef>
                <a:spcPts val="6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Bef>
                <a:spcPts val="1200"/>
              </a:spcBef>
              <a:buFont typeface="Arial" panose="020B0604020202020204" pitchFamily="34" charset="0"/>
              <a:buNone/>
            </a:pPr>
            <a:r>
              <a:rPr lang="en-US" sz="2800" b="1" dirty="0"/>
              <a:t>Remember: The safety of individual CERT volunteers is always the top priority</a:t>
            </a:r>
          </a:p>
          <a:p>
            <a:endParaRPr lang="en-US" dirty="0"/>
          </a:p>
          <a:p>
            <a:pPr lvl="1"/>
            <a:endParaRPr lang="en-US" dirty="0"/>
          </a:p>
        </p:txBody>
      </p:sp>
      <p:sp>
        <p:nvSpPr>
          <p:cNvPr id="3" name="Title 2">
            <a:extLst>
              <a:ext uri="{FF2B5EF4-FFF2-40B4-BE49-F238E27FC236}">
                <a16:creationId xmlns:a16="http://schemas.microsoft.com/office/drawing/2014/main" id="{40D4F367-2F46-4696-B77B-6AE1FA5019C7}"/>
              </a:ext>
            </a:extLst>
          </p:cNvPr>
          <p:cNvSpPr>
            <a:spLocks noGrp="1"/>
          </p:cNvSpPr>
          <p:nvPr>
            <p:ph type="title"/>
          </p:nvPr>
        </p:nvSpPr>
        <p:spPr/>
        <p:txBody>
          <a:bodyPr/>
          <a:lstStyle/>
          <a:p>
            <a:r>
              <a:rPr lang="en-US" dirty="0"/>
              <a:t>CERT Fire Size-up</a:t>
            </a:r>
          </a:p>
        </p:txBody>
      </p:sp>
      <p:sp>
        <p:nvSpPr>
          <p:cNvPr id="2" name="Content Placeholder 1">
            <a:extLst>
              <a:ext uri="{FF2B5EF4-FFF2-40B4-BE49-F238E27FC236}">
                <a16:creationId xmlns:a16="http://schemas.microsoft.com/office/drawing/2014/main" id="{93799119-E73E-48B9-A0E4-63B445807524}"/>
              </a:ext>
            </a:extLst>
          </p:cNvPr>
          <p:cNvSpPr>
            <a:spLocks noGrp="1"/>
          </p:cNvSpPr>
          <p:nvPr>
            <p:ph idx="1"/>
          </p:nvPr>
        </p:nvSpPr>
        <p:spPr>
          <a:xfrm>
            <a:off x="172528" y="1521230"/>
            <a:ext cx="11598293" cy="3631523"/>
          </a:xfrm>
        </p:spPr>
        <p:txBody>
          <a:bodyPr>
            <a:normAutofit/>
          </a:bodyPr>
          <a:lstStyle/>
          <a:p>
            <a:r>
              <a:rPr lang="en-US" sz="2400" dirty="0"/>
              <a:t>Helps CERT volunteers decide:</a:t>
            </a:r>
          </a:p>
          <a:p>
            <a:pPr lvl="1"/>
            <a:r>
              <a:rPr lang="en-US" sz="2000" dirty="0"/>
              <a:t>Whether to attempt to suppress a fire</a:t>
            </a:r>
          </a:p>
          <a:p>
            <a:pPr lvl="1"/>
            <a:r>
              <a:rPr lang="en-US" sz="2000" dirty="0"/>
              <a:t>A plan of action </a:t>
            </a:r>
          </a:p>
          <a:p>
            <a:r>
              <a:rPr lang="en-US" sz="2400" dirty="0"/>
              <a:t>Answers these questions:</a:t>
            </a:r>
          </a:p>
          <a:p>
            <a:pPr lvl="1"/>
            <a:r>
              <a:rPr lang="en-US" sz="2000" dirty="0"/>
              <a:t>Do my buddy and I have the right equipment?</a:t>
            </a:r>
          </a:p>
          <a:p>
            <a:pPr lvl="1"/>
            <a:r>
              <a:rPr lang="en-US" sz="2000" dirty="0"/>
              <a:t>Are there other hazards?</a:t>
            </a:r>
          </a:p>
          <a:p>
            <a:pPr lvl="1"/>
            <a:r>
              <a:rPr lang="en-US" sz="2000" dirty="0"/>
              <a:t>Is the building structurally damaged?</a:t>
            </a:r>
          </a:p>
          <a:p>
            <a:pPr lvl="1"/>
            <a:r>
              <a:rPr lang="en-US" sz="2000" dirty="0"/>
              <a:t>Can my buddy and I escape?</a:t>
            </a:r>
          </a:p>
          <a:p>
            <a:pPr lvl="1"/>
            <a:r>
              <a:rPr lang="en-US" sz="2000" dirty="0"/>
              <a:t>Can my buddy and I fight the fire safely?</a:t>
            </a:r>
            <a:endParaRPr lang="en-US" sz="1400" dirty="0"/>
          </a:p>
          <a:p>
            <a:endParaRPr lang="en-US" dirty="0"/>
          </a:p>
          <a:p>
            <a:pPr lvl="1"/>
            <a:endParaRPr lang="en-US" dirty="0"/>
          </a:p>
        </p:txBody>
      </p:sp>
    </p:spTree>
    <p:extLst>
      <p:ext uri="{BB962C8B-B14F-4D97-AF65-F5344CB8AC3E}">
        <p14:creationId xmlns:p14="http://schemas.microsoft.com/office/powerpoint/2010/main" val="249451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A3AAF5-89CF-4DBB-AEC2-B9FF44772379}"/>
              </a:ext>
            </a:extLst>
          </p:cNvPr>
          <p:cNvSpPr>
            <a:spLocks noGrp="1"/>
          </p:cNvSpPr>
          <p:nvPr>
            <p:ph type="title"/>
          </p:nvPr>
        </p:nvSpPr>
        <p:spPr/>
        <p:txBody>
          <a:bodyPr/>
          <a:lstStyle/>
          <a:p>
            <a:r>
              <a:rPr lang="en-US" dirty="0"/>
              <a:t>P.A.S.S. </a:t>
            </a:r>
          </a:p>
        </p:txBody>
      </p:sp>
      <p:sp>
        <p:nvSpPr>
          <p:cNvPr id="2" name="Content Placeholder 1">
            <a:extLst>
              <a:ext uri="{FF2B5EF4-FFF2-40B4-BE49-F238E27FC236}">
                <a16:creationId xmlns:a16="http://schemas.microsoft.com/office/drawing/2014/main" id="{C1094EE0-A847-4862-899E-66A44FA8D319}"/>
              </a:ext>
            </a:extLst>
          </p:cNvPr>
          <p:cNvSpPr>
            <a:spLocks noGrp="1"/>
          </p:cNvSpPr>
          <p:nvPr>
            <p:ph idx="1"/>
          </p:nvPr>
        </p:nvSpPr>
        <p:spPr/>
        <p:txBody>
          <a:bodyPr/>
          <a:lstStyle/>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r>
              <a:rPr lang="en-US" b="1" dirty="0"/>
              <a:t>Test the extinguisher after pulling the pin  </a:t>
            </a:r>
          </a:p>
        </p:txBody>
      </p:sp>
      <p:sp>
        <p:nvSpPr>
          <p:cNvPr id="6" name="Rectangle 5"/>
          <p:cNvSpPr/>
          <p:nvPr/>
        </p:nvSpPr>
        <p:spPr>
          <a:xfrm>
            <a:off x="327804" y="1707402"/>
            <a:ext cx="3424686" cy="1569660"/>
          </a:xfrm>
          <a:prstGeom prst="rect">
            <a:avLst/>
          </a:prstGeom>
        </p:spPr>
        <p:txBody>
          <a:bodyPr wrap="square">
            <a:spAutoFit/>
          </a:bodyPr>
          <a:lstStyle/>
          <a:p>
            <a:pPr marL="342900" indent="-342900">
              <a:buFont typeface="Arial" panose="020B0604020202020204" pitchFamily="34" charset="0"/>
              <a:buChar char="•"/>
            </a:pPr>
            <a:r>
              <a:rPr lang="en-US" altLang="en-US" sz="2400" u="sng" dirty="0">
                <a:latin typeface="Arial" panose="020B0604020202020204" pitchFamily="34" charset="0"/>
                <a:cs typeface="Arial" panose="020B0604020202020204" pitchFamily="34" charset="0"/>
              </a:rPr>
              <a:t>P</a:t>
            </a:r>
            <a:r>
              <a:rPr lang="en-US" altLang="en-US" sz="2400" dirty="0">
                <a:latin typeface="Arial" panose="020B0604020202020204" pitchFamily="34" charset="0"/>
                <a:cs typeface="Arial" panose="020B0604020202020204" pitchFamily="34" charset="0"/>
              </a:rPr>
              <a:t>ull</a:t>
            </a:r>
          </a:p>
          <a:p>
            <a:pPr marL="342900" indent="-342900">
              <a:buFont typeface="Arial" panose="020B0604020202020204" pitchFamily="34" charset="0"/>
              <a:buChar char="•"/>
            </a:pPr>
            <a:r>
              <a:rPr lang="en-US" altLang="en-US" sz="2400" u="sng" dirty="0">
                <a:latin typeface="Arial" panose="020B0604020202020204" pitchFamily="34" charset="0"/>
                <a:cs typeface="Arial" panose="020B0604020202020204" pitchFamily="34" charset="0"/>
              </a:rPr>
              <a:t>A</a:t>
            </a:r>
            <a:r>
              <a:rPr lang="en-US" altLang="en-US" sz="2400" dirty="0">
                <a:latin typeface="Arial" panose="020B0604020202020204" pitchFamily="34" charset="0"/>
                <a:cs typeface="Arial" panose="020B0604020202020204" pitchFamily="34" charset="0"/>
              </a:rPr>
              <a:t>im</a:t>
            </a:r>
          </a:p>
          <a:p>
            <a:pPr marL="342900" indent="-342900">
              <a:buFont typeface="Arial" panose="020B0604020202020204" pitchFamily="34" charset="0"/>
              <a:buChar char="•"/>
            </a:pPr>
            <a:r>
              <a:rPr lang="en-US" altLang="en-US" sz="2400" u="sng" dirty="0">
                <a:latin typeface="Arial" panose="020B0604020202020204" pitchFamily="34" charset="0"/>
                <a:cs typeface="Arial" panose="020B0604020202020204" pitchFamily="34" charset="0"/>
              </a:rPr>
              <a:t>S</a:t>
            </a:r>
            <a:r>
              <a:rPr lang="en-US" altLang="en-US" sz="2400" dirty="0">
                <a:latin typeface="Arial" panose="020B0604020202020204" pitchFamily="34" charset="0"/>
                <a:cs typeface="Arial" panose="020B0604020202020204" pitchFamily="34" charset="0"/>
              </a:rPr>
              <a:t>queeze</a:t>
            </a:r>
          </a:p>
          <a:p>
            <a:pPr marL="342900" indent="-342900">
              <a:buFont typeface="Arial" panose="020B0604020202020204" pitchFamily="34" charset="0"/>
              <a:buChar char="•"/>
            </a:pPr>
            <a:r>
              <a:rPr lang="en-US" altLang="en-US" sz="2400" u="sng" dirty="0">
                <a:latin typeface="Arial" panose="020B0604020202020204" pitchFamily="34" charset="0"/>
                <a:cs typeface="Arial" panose="020B0604020202020204" pitchFamily="34" charset="0"/>
              </a:rPr>
              <a:t>S</a:t>
            </a:r>
            <a:r>
              <a:rPr lang="en-US" altLang="en-US" sz="2400" dirty="0">
                <a:latin typeface="Arial" panose="020B0604020202020204" pitchFamily="34" charset="0"/>
                <a:cs typeface="Arial" panose="020B0604020202020204" pitchFamily="34" charset="0"/>
              </a:rPr>
              <a:t>weep</a:t>
            </a:r>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30399" y="1707402"/>
            <a:ext cx="4766094" cy="3322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178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B4BD9A-9A89-4324-AE4C-FDA24DA534C4}"/>
              </a:ext>
            </a:extLst>
          </p:cNvPr>
          <p:cNvSpPr>
            <a:spLocks noGrp="1"/>
          </p:cNvSpPr>
          <p:nvPr>
            <p:ph type="title"/>
          </p:nvPr>
        </p:nvSpPr>
        <p:spPr/>
        <p:txBody>
          <a:bodyPr>
            <a:normAutofit/>
          </a:bodyPr>
          <a:lstStyle/>
          <a:p>
            <a:r>
              <a:rPr lang="en-US" dirty="0"/>
              <a:t>Fire Alarm System</a:t>
            </a:r>
          </a:p>
        </p:txBody>
      </p:sp>
      <p:sp>
        <p:nvSpPr>
          <p:cNvPr id="2" name="Content Placeholder 1">
            <a:extLst>
              <a:ext uri="{FF2B5EF4-FFF2-40B4-BE49-F238E27FC236}">
                <a16:creationId xmlns:a16="http://schemas.microsoft.com/office/drawing/2014/main" id="{6D95D911-4853-4902-91E2-F6A81096035F}"/>
              </a:ext>
            </a:extLst>
          </p:cNvPr>
          <p:cNvSpPr>
            <a:spLocks noGrp="1"/>
          </p:cNvSpPr>
          <p:nvPr>
            <p:ph idx="1"/>
          </p:nvPr>
        </p:nvSpPr>
        <p:spPr>
          <a:xfrm>
            <a:off x="257632" y="1604571"/>
            <a:ext cx="5806851" cy="4781145"/>
          </a:xfrm>
        </p:spPr>
        <p:txBody>
          <a:bodyPr/>
          <a:lstStyle/>
          <a:p>
            <a:pPr>
              <a:lnSpc>
                <a:spcPct val="80000"/>
              </a:lnSpc>
              <a:spcAft>
                <a:spcPts val="600"/>
              </a:spcAft>
            </a:pPr>
            <a:r>
              <a:rPr lang="en-US" altLang="en-US" dirty="0"/>
              <a:t>Activated at the pull station</a:t>
            </a:r>
          </a:p>
          <a:p>
            <a:pPr>
              <a:lnSpc>
                <a:spcPct val="80000"/>
              </a:lnSpc>
              <a:spcAft>
                <a:spcPts val="600"/>
              </a:spcAft>
            </a:pPr>
            <a:r>
              <a:rPr lang="en-US" altLang="en-US" dirty="0"/>
              <a:t>Will sound throughout the building </a:t>
            </a:r>
          </a:p>
          <a:p>
            <a:pPr>
              <a:lnSpc>
                <a:spcPct val="80000"/>
              </a:lnSpc>
              <a:spcAft>
                <a:spcPts val="600"/>
              </a:spcAft>
            </a:pPr>
            <a:r>
              <a:rPr lang="en-US" altLang="en-US" dirty="0"/>
              <a:t>Alarm alerts DPS and the Fire Department is summoned </a:t>
            </a:r>
          </a:p>
          <a:p>
            <a:pPr>
              <a:lnSpc>
                <a:spcPct val="80000"/>
              </a:lnSpc>
              <a:spcAft>
                <a:spcPts val="600"/>
              </a:spcAft>
            </a:pPr>
            <a:r>
              <a:rPr lang="en-US" altLang="en-US" dirty="0"/>
              <a:t>Any intentional activation by a resident will result in </a:t>
            </a:r>
            <a:r>
              <a:rPr lang="en-US" altLang="en-US" u="sng" dirty="0"/>
              <a:t>expulsion from USC housing</a:t>
            </a:r>
            <a:endParaRPr lang="en-US" altLang="en-US" dirty="0"/>
          </a:p>
          <a:p>
            <a:pPr marL="0" indent="0">
              <a:buNone/>
            </a:pPr>
            <a:endParaRPr lang="en-US" dirty="0"/>
          </a:p>
        </p:txBody>
      </p:sp>
      <p:pic>
        <p:nvPicPr>
          <p:cNvPr id="9" name="Picture 4" descr="sti_11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237354" y="1604571"/>
            <a:ext cx="3148013" cy="4419600"/>
          </a:xfrm>
          <a:prstGeom prst="rect">
            <a:avLst/>
          </a:prstGeom>
        </p:spPr>
      </p:pic>
    </p:spTree>
    <p:extLst>
      <p:ext uri="{BB962C8B-B14F-4D97-AF65-F5344CB8AC3E}">
        <p14:creationId xmlns:p14="http://schemas.microsoft.com/office/powerpoint/2010/main" val="4086317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B4BD9A-9A89-4324-AE4C-FDA24DA534C4}"/>
              </a:ext>
            </a:extLst>
          </p:cNvPr>
          <p:cNvSpPr>
            <a:spLocks noGrp="1"/>
          </p:cNvSpPr>
          <p:nvPr>
            <p:ph type="title"/>
          </p:nvPr>
        </p:nvSpPr>
        <p:spPr/>
        <p:txBody>
          <a:bodyPr>
            <a:normAutofit/>
          </a:bodyPr>
          <a:lstStyle/>
          <a:p>
            <a:r>
              <a:rPr lang="en-US" dirty="0"/>
              <a:t>Fire Sprinkler System</a:t>
            </a:r>
          </a:p>
        </p:txBody>
      </p:sp>
      <p:sp>
        <p:nvSpPr>
          <p:cNvPr id="2" name="Content Placeholder 1">
            <a:extLst>
              <a:ext uri="{FF2B5EF4-FFF2-40B4-BE49-F238E27FC236}">
                <a16:creationId xmlns:a16="http://schemas.microsoft.com/office/drawing/2014/main" id="{6D95D911-4853-4902-91E2-F6A81096035F}"/>
              </a:ext>
            </a:extLst>
          </p:cNvPr>
          <p:cNvSpPr>
            <a:spLocks noGrp="1"/>
          </p:cNvSpPr>
          <p:nvPr>
            <p:ph idx="1"/>
          </p:nvPr>
        </p:nvSpPr>
        <p:spPr>
          <a:xfrm>
            <a:off x="257632" y="1604571"/>
            <a:ext cx="6686632" cy="4781145"/>
          </a:xfrm>
        </p:spPr>
        <p:txBody>
          <a:bodyPr>
            <a:normAutofit/>
          </a:bodyPr>
          <a:lstStyle/>
          <a:p>
            <a:pPr>
              <a:lnSpc>
                <a:spcPct val="90000"/>
              </a:lnSpc>
              <a:spcAft>
                <a:spcPts val="600"/>
              </a:spcAft>
            </a:pPr>
            <a:r>
              <a:rPr lang="en-US" altLang="en-US" sz="2400" dirty="0"/>
              <a:t>Most residential buildings are equipped</a:t>
            </a:r>
          </a:p>
          <a:p>
            <a:pPr>
              <a:lnSpc>
                <a:spcPct val="90000"/>
              </a:lnSpc>
              <a:spcAft>
                <a:spcPts val="600"/>
              </a:spcAft>
            </a:pPr>
            <a:r>
              <a:rPr lang="en-US" altLang="en-US" sz="2400" dirty="0"/>
              <a:t>Heads activated by </a:t>
            </a:r>
            <a:r>
              <a:rPr lang="en-US" altLang="en-US" sz="2400" u="sng" dirty="0"/>
              <a:t>heat </a:t>
            </a:r>
            <a:r>
              <a:rPr lang="en-US" altLang="en-US" sz="2400" dirty="0"/>
              <a:t>(165º +) from a fire</a:t>
            </a:r>
          </a:p>
          <a:p>
            <a:pPr>
              <a:lnSpc>
                <a:spcPct val="90000"/>
              </a:lnSpc>
              <a:spcAft>
                <a:spcPts val="600"/>
              </a:spcAft>
            </a:pPr>
            <a:r>
              <a:rPr lang="en-US" altLang="en-US" sz="2400" dirty="0"/>
              <a:t>Automatic sprinkler system is the </a:t>
            </a:r>
            <a:r>
              <a:rPr lang="en-US" altLang="en-US" sz="2400" u="sng" dirty="0"/>
              <a:t>very best fire protection available</a:t>
            </a:r>
            <a:endParaRPr lang="en-US" altLang="en-US" sz="2400" dirty="0"/>
          </a:p>
          <a:p>
            <a:pPr>
              <a:lnSpc>
                <a:spcPct val="90000"/>
              </a:lnSpc>
              <a:spcAft>
                <a:spcPts val="600"/>
              </a:spcAft>
            </a:pPr>
            <a:r>
              <a:rPr lang="en-US" altLang="en-US" sz="2400" dirty="0"/>
              <a:t>Sprinkler heads easily broken</a:t>
            </a:r>
          </a:p>
          <a:p>
            <a:pPr lvl="1">
              <a:lnSpc>
                <a:spcPct val="90000"/>
              </a:lnSpc>
              <a:spcAft>
                <a:spcPts val="600"/>
              </a:spcAft>
            </a:pPr>
            <a:r>
              <a:rPr lang="en-US" altLang="en-US" sz="2000" dirty="0"/>
              <a:t>Ex. tossed ball, someone hanging something from the head</a:t>
            </a:r>
          </a:p>
          <a:p>
            <a:pPr>
              <a:lnSpc>
                <a:spcPct val="90000"/>
              </a:lnSpc>
              <a:spcAft>
                <a:spcPts val="600"/>
              </a:spcAft>
            </a:pPr>
            <a:r>
              <a:rPr lang="en-US" altLang="en-US" sz="2400" dirty="0"/>
              <a:t>Cost of damage is responsibility of the person who damaged the sprinkler (or parents)</a:t>
            </a:r>
            <a:endParaRPr lang="en-US" altLang="en-US" sz="2400" b="1" dirty="0"/>
          </a:p>
          <a:p>
            <a:pPr marL="0" indent="0">
              <a:buNone/>
            </a:pPr>
            <a:endParaRPr lang="en-US" dirty="0"/>
          </a:p>
        </p:txBody>
      </p:sp>
      <p:pic>
        <p:nvPicPr>
          <p:cNvPr id="6" name="Picture 5" descr="Rembaum's Association Roundup: The Condominium Fir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1666" y="1680796"/>
            <a:ext cx="4391356" cy="4201064"/>
          </a:xfrm>
          <a:prstGeom prst="rect">
            <a:avLst/>
          </a:prstGeom>
        </p:spPr>
      </p:pic>
    </p:spTree>
    <p:extLst>
      <p:ext uri="{BB962C8B-B14F-4D97-AF65-F5344CB8AC3E}">
        <p14:creationId xmlns:p14="http://schemas.microsoft.com/office/powerpoint/2010/main" val="3096117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B4BD9A-9A89-4324-AE4C-FDA24DA534C4}"/>
              </a:ext>
            </a:extLst>
          </p:cNvPr>
          <p:cNvSpPr>
            <a:spLocks noGrp="1"/>
          </p:cNvSpPr>
          <p:nvPr>
            <p:ph type="title"/>
          </p:nvPr>
        </p:nvSpPr>
        <p:spPr/>
        <p:txBody>
          <a:bodyPr>
            <a:normAutofit/>
          </a:bodyPr>
          <a:lstStyle/>
          <a:p>
            <a:r>
              <a:rPr lang="en-US" dirty="0"/>
              <a:t>Smoke Detectors</a:t>
            </a:r>
          </a:p>
        </p:txBody>
      </p:sp>
      <p:sp>
        <p:nvSpPr>
          <p:cNvPr id="2" name="Content Placeholder 1">
            <a:extLst>
              <a:ext uri="{FF2B5EF4-FFF2-40B4-BE49-F238E27FC236}">
                <a16:creationId xmlns:a16="http://schemas.microsoft.com/office/drawing/2014/main" id="{6D95D911-4853-4902-91E2-F6A81096035F}"/>
              </a:ext>
            </a:extLst>
          </p:cNvPr>
          <p:cNvSpPr>
            <a:spLocks noGrp="1"/>
          </p:cNvSpPr>
          <p:nvPr>
            <p:ph idx="1"/>
          </p:nvPr>
        </p:nvSpPr>
        <p:spPr>
          <a:xfrm>
            <a:off x="257632" y="1604571"/>
            <a:ext cx="5806851" cy="4781145"/>
          </a:xfrm>
        </p:spPr>
        <p:txBody>
          <a:bodyPr/>
          <a:lstStyle/>
          <a:p>
            <a:pPr>
              <a:lnSpc>
                <a:spcPct val="80000"/>
              </a:lnSpc>
              <a:spcAft>
                <a:spcPts val="600"/>
              </a:spcAft>
            </a:pPr>
            <a:r>
              <a:rPr lang="en-US" altLang="en-US" dirty="0"/>
              <a:t>Smoke detectors sound only in your room</a:t>
            </a:r>
          </a:p>
          <a:p>
            <a:pPr>
              <a:lnSpc>
                <a:spcPct val="80000"/>
              </a:lnSpc>
              <a:spcAft>
                <a:spcPts val="600"/>
              </a:spcAft>
            </a:pPr>
            <a:r>
              <a:rPr lang="en-US" altLang="en-US" dirty="0"/>
              <a:t>Smoke detector is your personal fire alarm that will wake you up</a:t>
            </a:r>
          </a:p>
          <a:p>
            <a:pPr>
              <a:lnSpc>
                <a:spcPct val="80000"/>
              </a:lnSpc>
              <a:spcAft>
                <a:spcPts val="600"/>
              </a:spcAft>
            </a:pPr>
            <a:r>
              <a:rPr lang="en-US" altLang="en-US" u="sng" dirty="0"/>
              <a:t>Never</a:t>
            </a:r>
            <a:r>
              <a:rPr lang="en-US" altLang="en-US" dirty="0"/>
              <a:t> cover your smoke detector with a poster or wall hanging</a:t>
            </a:r>
            <a:endParaRPr lang="en-US" altLang="en-US" sz="2000" dirty="0"/>
          </a:p>
          <a:p>
            <a:pPr marL="0" indent="0">
              <a:buNone/>
            </a:pPr>
            <a:endParaRPr lang="en-US" dirty="0"/>
          </a:p>
        </p:txBody>
      </p:sp>
      <p:pic>
        <p:nvPicPr>
          <p:cNvPr id="8" name="Picture 2" descr="Smoke Detecto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7574509" y="1720166"/>
            <a:ext cx="3604493" cy="401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1307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B4BD9A-9A89-4324-AE4C-FDA24DA534C4}"/>
              </a:ext>
            </a:extLst>
          </p:cNvPr>
          <p:cNvSpPr>
            <a:spLocks noGrp="1"/>
          </p:cNvSpPr>
          <p:nvPr>
            <p:ph type="title"/>
          </p:nvPr>
        </p:nvSpPr>
        <p:spPr/>
        <p:txBody>
          <a:bodyPr>
            <a:normAutofit/>
          </a:bodyPr>
          <a:lstStyle/>
          <a:p>
            <a:r>
              <a:rPr lang="en-US" dirty="0"/>
              <a:t>Interior Wet Standpipes</a:t>
            </a:r>
          </a:p>
        </p:txBody>
      </p:sp>
      <p:sp>
        <p:nvSpPr>
          <p:cNvPr id="2" name="Content Placeholder 1">
            <a:extLst>
              <a:ext uri="{FF2B5EF4-FFF2-40B4-BE49-F238E27FC236}">
                <a16:creationId xmlns:a16="http://schemas.microsoft.com/office/drawing/2014/main" id="{6D95D911-4853-4902-91E2-F6A81096035F}"/>
              </a:ext>
            </a:extLst>
          </p:cNvPr>
          <p:cNvSpPr>
            <a:spLocks noGrp="1"/>
          </p:cNvSpPr>
          <p:nvPr>
            <p:ph idx="1"/>
          </p:nvPr>
        </p:nvSpPr>
        <p:spPr>
          <a:xfrm>
            <a:off x="257632" y="1604571"/>
            <a:ext cx="5806851" cy="4781145"/>
          </a:xfrm>
        </p:spPr>
        <p:txBody>
          <a:bodyPr/>
          <a:lstStyle/>
          <a:p>
            <a:pPr>
              <a:spcAft>
                <a:spcPts val="600"/>
              </a:spcAft>
            </a:pPr>
            <a:r>
              <a:rPr lang="en-US" dirty="0"/>
              <a:t>Usually found in stairwells of buildings</a:t>
            </a:r>
          </a:p>
          <a:p>
            <a:pPr>
              <a:spcAft>
                <a:spcPts val="600"/>
              </a:spcAft>
            </a:pPr>
            <a:r>
              <a:rPr lang="en-US" dirty="0"/>
              <a:t>CERT members should not operate a standpipe unless trained to do so</a:t>
            </a:r>
          </a:p>
        </p:txBody>
      </p:sp>
      <p:pic>
        <p:nvPicPr>
          <p:cNvPr id="6" name="Picture 5" descr="Photo of a valve wheel on wet standpipe.">
            <a:extLst>
              <a:ext uri="{FF2B5EF4-FFF2-40B4-BE49-F238E27FC236}">
                <a16:creationId xmlns:a16="http://schemas.microsoft.com/office/drawing/2014/main" id="{936062EE-9CFC-4119-AD7F-6991D8504517}"/>
              </a:ext>
            </a:extLst>
          </p:cNvPr>
          <p:cNvPicPr>
            <a:picLocks noChangeAspect="1"/>
          </p:cNvPicPr>
          <p:nvPr/>
        </p:nvPicPr>
        <p:blipFill>
          <a:blip r:embed="rId2"/>
          <a:stretch>
            <a:fillRect/>
          </a:stretch>
        </p:blipFill>
        <p:spPr>
          <a:xfrm>
            <a:off x="6840338" y="2292035"/>
            <a:ext cx="3432458" cy="2273930"/>
          </a:xfrm>
          <a:prstGeom prst="rect">
            <a:avLst/>
          </a:prstGeom>
        </p:spPr>
      </p:pic>
    </p:spTree>
    <p:extLst>
      <p:ext uri="{BB962C8B-B14F-4D97-AF65-F5344CB8AC3E}">
        <p14:creationId xmlns:p14="http://schemas.microsoft.com/office/powerpoint/2010/main" val="1273788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0733F-0CF4-4612-9BCF-06A9C412BF1E}"/>
              </a:ext>
            </a:extLst>
          </p:cNvPr>
          <p:cNvSpPr>
            <a:spLocks noGrp="1"/>
          </p:cNvSpPr>
          <p:nvPr>
            <p:ph type="title"/>
          </p:nvPr>
        </p:nvSpPr>
        <p:spPr/>
        <p:txBody>
          <a:bodyPr>
            <a:normAutofit/>
          </a:bodyPr>
          <a:lstStyle/>
          <a:p>
            <a:r>
              <a:rPr lang="en-US" dirty="0"/>
              <a:t>Fire Suppression Safety</a:t>
            </a:r>
          </a:p>
        </p:txBody>
      </p:sp>
      <p:sp>
        <p:nvSpPr>
          <p:cNvPr id="2" name="Content Placeholder 1">
            <a:extLst>
              <a:ext uri="{FF2B5EF4-FFF2-40B4-BE49-F238E27FC236}">
                <a16:creationId xmlns:a16="http://schemas.microsoft.com/office/drawing/2014/main" id="{7A4CEABB-EBE3-476F-B7AB-61FD534C6C8F}"/>
              </a:ext>
            </a:extLst>
          </p:cNvPr>
          <p:cNvSpPr>
            <a:spLocks noGrp="1"/>
          </p:cNvSpPr>
          <p:nvPr>
            <p:ph idx="1"/>
          </p:nvPr>
        </p:nvSpPr>
        <p:spPr>
          <a:xfrm>
            <a:off x="1839142" y="1521230"/>
            <a:ext cx="8714558" cy="4781145"/>
          </a:xfrm>
        </p:spPr>
        <p:txBody>
          <a:bodyPr/>
          <a:lstStyle/>
          <a:p>
            <a:pPr algn="ctr"/>
            <a:r>
              <a:rPr lang="en-US" b="1" dirty="0"/>
              <a:t>Safety of individual CERT members is top priority</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1389" y="2225615"/>
            <a:ext cx="2970064" cy="3960086"/>
          </a:xfrm>
          <a:prstGeom prst="rect">
            <a:avLst/>
          </a:prstGeom>
        </p:spPr>
      </p:pic>
      <p:sp>
        <p:nvSpPr>
          <p:cNvPr id="9" name="Rectangle 8"/>
          <p:cNvSpPr/>
          <p:nvPr/>
        </p:nvSpPr>
        <p:spPr>
          <a:xfrm>
            <a:off x="155275" y="2081492"/>
            <a:ext cx="6478438" cy="2677656"/>
          </a:xfrm>
          <a:prstGeom prst="rect">
            <a:avLst/>
          </a:prstGeom>
        </p:spPr>
        <p:txBody>
          <a:bodyPr wrap="square">
            <a:spAutoFit/>
          </a:bodyPr>
          <a:lstStyle/>
          <a:p>
            <a:pPr>
              <a:buFont typeface="Wingdings" panose="05000000000000000000" pitchFamily="2" charset="2"/>
              <a:buNone/>
            </a:pPr>
            <a:r>
              <a:rPr lang="en-US" altLang="en-US" sz="2400" dirty="0">
                <a:latin typeface="Arial" panose="020B0604020202020204" pitchFamily="34" charset="0"/>
                <a:cs typeface="Arial" panose="020B0604020202020204" pitchFamily="34" charset="0"/>
              </a:rPr>
              <a:t>Do:</a:t>
            </a:r>
          </a:p>
          <a:p>
            <a:pPr marL="342900" indent="-228600">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Use safety equipment</a:t>
            </a:r>
          </a:p>
          <a:p>
            <a:pPr marL="342900" indent="-228600">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Work in a buddy system</a:t>
            </a:r>
          </a:p>
          <a:p>
            <a:pPr marL="342900" indent="-228600">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Have a backup team</a:t>
            </a:r>
          </a:p>
          <a:p>
            <a:pPr marL="342900" indent="-228600">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Have two ways to exit</a:t>
            </a:r>
          </a:p>
          <a:p>
            <a:pPr marL="342900" indent="-228600">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Maintain a safe distance</a:t>
            </a:r>
          </a:p>
          <a:p>
            <a:pPr marL="342900" indent="-228600">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Overhaul the fire</a:t>
            </a:r>
            <a:endParaRPr lang="en-US" altLang="en-US" dirty="0"/>
          </a:p>
        </p:txBody>
      </p:sp>
      <p:pic>
        <p:nvPicPr>
          <p:cNvPr id="10" name="Picture 9" descr="Free photo Protection Accident Prevention Safety Goggle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7209" y="2225615"/>
            <a:ext cx="2926080" cy="1673352"/>
          </a:xfrm>
          <a:prstGeom prst="rect">
            <a:avLst/>
          </a:prstGeom>
        </p:spPr>
      </p:pic>
      <p:pic>
        <p:nvPicPr>
          <p:cNvPr id="11" name="Picture 10" descr="demolition - How do I remove a brick patio embedded in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10596" y="4317801"/>
            <a:ext cx="1779306" cy="1779306"/>
          </a:xfrm>
          <a:prstGeom prst="rect">
            <a:avLst/>
          </a:prstGeom>
        </p:spPr>
      </p:pic>
    </p:spTree>
    <p:extLst>
      <p:ext uri="{BB962C8B-B14F-4D97-AF65-F5344CB8AC3E}">
        <p14:creationId xmlns:p14="http://schemas.microsoft.com/office/powerpoint/2010/main" val="3291682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C98CB-D6BB-43F0-81A4-63E9C1A17AA0}"/>
              </a:ext>
            </a:extLst>
          </p:cNvPr>
          <p:cNvSpPr>
            <a:spLocks noGrp="1"/>
          </p:cNvSpPr>
          <p:nvPr>
            <p:ph type="title"/>
          </p:nvPr>
        </p:nvSpPr>
        <p:spPr/>
        <p:txBody>
          <a:bodyPr/>
          <a:lstStyle/>
          <a:p>
            <a:r>
              <a:rPr lang="en-US" dirty="0"/>
              <a:t>Unit</a:t>
            </a:r>
            <a:r>
              <a:rPr lang="en-US" sz="800" dirty="0">
                <a:solidFill>
                  <a:srgbClr val="448431"/>
                </a:solidFill>
              </a:rPr>
              <a:t> 6 </a:t>
            </a:r>
            <a:r>
              <a:rPr lang="en-US" dirty="0"/>
              <a:t>Objectives</a:t>
            </a:r>
          </a:p>
        </p:txBody>
      </p:sp>
      <p:sp>
        <p:nvSpPr>
          <p:cNvPr id="6" name="Content Placeholder 5">
            <a:extLst>
              <a:ext uri="{FF2B5EF4-FFF2-40B4-BE49-F238E27FC236}">
                <a16:creationId xmlns:a16="http://schemas.microsoft.com/office/drawing/2014/main" id="{D7D71E9C-544A-4199-A247-4521AC29BA7E}"/>
              </a:ext>
            </a:extLst>
          </p:cNvPr>
          <p:cNvSpPr>
            <a:spLocks noGrp="1"/>
          </p:cNvSpPr>
          <p:nvPr>
            <p:ph idx="1"/>
          </p:nvPr>
        </p:nvSpPr>
        <p:spPr/>
        <p:txBody>
          <a:bodyPr/>
          <a:lstStyle/>
          <a:p>
            <a:r>
              <a:rPr lang="en-US" dirty="0"/>
              <a:t>Explain the role CERTs play in fire safety and response, including the CERT size-up process and minimum safety precautions </a:t>
            </a:r>
          </a:p>
          <a:p>
            <a:r>
              <a:rPr lang="en-US" dirty="0"/>
              <a:t>Extinguish a small fire using a fire extinguisher </a:t>
            </a:r>
          </a:p>
          <a:p>
            <a:r>
              <a:rPr lang="en-US" dirty="0"/>
              <a:t>Identify and reduce potential fire, utility, and hazardous materials hazards at work and home</a:t>
            </a:r>
          </a:p>
        </p:txBody>
      </p:sp>
    </p:spTree>
    <p:extLst>
      <p:ext uri="{BB962C8B-B14F-4D97-AF65-F5344CB8AC3E}">
        <p14:creationId xmlns:p14="http://schemas.microsoft.com/office/powerpoint/2010/main" val="2832948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BF4C41-58E8-450F-958C-CE76BFCBE01A}"/>
              </a:ext>
            </a:extLst>
          </p:cNvPr>
          <p:cNvSpPr>
            <a:spLocks noGrp="1"/>
          </p:cNvSpPr>
          <p:nvPr>
            <p:ph type="title"/>
          </p:nvPr>
        </p:nvSpPr>
        <p:spPr/>
        <p:txBody>
          <a:bodyPr>
            <a:normAutofit/>
          </a:bodyPr>
          <a:lstStyle/>
          <a:p>
            <a:r>
              <a:rPr lang="en-US" dirty="0"/>
              <a:t>Fire Suppression Dont’s</a:t>
            </a:r>
          </a:p>
        </p:txBody>
      </p:sp>
      <p:sp>
        <p:nvSpPr>
          <p:cNvPr id="2" name="Content Placeholder 1">
            <a:extLst>
              <a:ext uri="{FF2B5EF4-FFF2-40B4-BE49-F238E27FC236}">
                <a16:creationId xmlns:a16="http://schemas.microsoft.com/office/drawing/2014/main" id="{70D3AA17-4CD5-46AB-8A63-E3B487019DFA}"/>
              </a:ext>
            </a:extLst>
          </p:cNvPr>
          <p:cNvSpPr>
            <a:spLocks noGrp="1"/>
          </p:cNvSpPr>
          <p:nvPr>
            <p:ph idx="1"/>
          </p:nvPr>
        </p:nvSpPr>
        <p:spPr>
          <a:xfrm>
            <a:off x="354673" y="1604571"/>
            <a:ext cx="4256858" cy="4781145"/>
          </a:xfrm>
        </p:spPr>
        <p:txBody>
          <a:bodyPr/>
          <a:lstStyle/>
          <a:p>
            <a:r>
              <a:rPr lang="en-US" dirty="0"/>
              <a:t>Don’t get too close </a:t>
            </a:r>
          </a:p>
          <a:p>
            <a:r>
              <a:rPr lang="en-US" dirty="0"/>
              <a:t>Don’t try to fight a fire alone </a:t>
            </a:r>
          </a:p>
          <a:p>
            <a:r>
              <a:rPr lang="en-US" dirty="0"/>
              <a:t>Don’t try to suppress large fires </a:t>
            </a:r>
          </a:p>
          <a:p>
            <a:r>
              <a:rPr lang="en-US" dirty="0"/>
              <a:t>Don’t enter smoke-filled areas </a:t>
            </a:r>
          </a:p>
        </p:txBody>
      </p:sp>
      <p:pic>
        <p:nvPicPr>
          <p:cNvPr id="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73458" y="1958002"/>
            <a:ext cx="49784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8620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BF4C41-58E8-450F-958C-CE76BFCBE01A}"/>
              </a:ext>
            </a:extLst>
          </p:cNvPr>
          <p:cNvSpPr>
            <a:spLocks noGrp="1"/>
          </p:cNvSpPr>
          <p:nvPr>
            <p:ph type="title"/>
          </p:nvPr>
        </p:nvSpPr>
        <p:spPr/>
        <p:txBody>
          <a:bodyPr>
            <a:normAutofit/>
          </a:bodyPr>
          <a:lstStyle/>
          <a:p>
            <a:r>
              <a:rPr lang="en-US" dirty="0"/>
              <a:t>Assisting the Disabled</a:t>
            </a:r>
          </a:p>
        </p:txBody>
      </p:sp>
      <p:sp>
        <p:nvSpPr>
          <p:cNvPr id="6" name="Content Placeholder 5"/>
          <p:cNvSpPr>
            <a:spLocks noGrp="1"/>
          </p:cNvSpPr>
          <p:nvPr>
            <p:ph idx="1"/>
          </p:nvPr>
        </p:nvSpPr>
        <p:spPr>
          <a:xfrm>
            <a:off x="420189" y="1521230"/>
            <a:ext cx="5143849" cy="4781145"/>
          </a:xfrm>
        </p:spPr>
        <p:txBody>
          <a:bodyPr/>
          <a:lstStyle/>
          <a:p>
            <a:r>
              <a:rPr lang="en-US" dirty="0"/>
              <a:t>Use Stair Chair to descend the stairs </a:t>
            </a:r>
          </a:p>
        </p:txBody>
      </p:sp>
      <p:pic>
        <p:nvPicPr>
          <p:cNvPr id="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62658" y="1740102"/>
            <a:ext cx="32575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892754" y="2799509"/>
            <a:ext cx="3189362" cy="2392022"/>
          </a:xfrm>
          <a:prstGeom prst="rect">
            <a:avLst/>
          </a:prstGeom>
        </p:spPr>
      </p:pic>
    </p:spTree>
    <p:extLst>
      <p:ext uri="{BB962C8B-B14F-4D97-AF65-F5344CB8AC3E}">
        <p14:creationId xmlns:p14="http://schemas.microsoft.com/office/powerpoint/2010/main" val="2226413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BF4C41-58E8-450F-958C-CE76BFCBE01A}"/>
              </a:ext>
            </a:extLst>
          </p:cNvPr>
          <p:cNvSpPr>
            <a:spLocks noGrp="1"/>
          </p:cNvSpPr>
          <p:nvPr>
            <p:ph type="title"/>
          </p:nvPr>
        </p:nvSpPr>
        <p:spPr/>
        <p:txBody>
          <a:bodyPr>
            <a:normAutofit/>
          </a:bodyPr>
          <a:lstStyle/>
          <a:p>
            <a:r>
              <a:rPr lang="en-US" dirty="0">
                <a:solidFill>
                  <a:srgbClr val="C00000"/>
                </a:solidFill>
              </a:rPr>
              <a:t>USC </a:t>
            </a:r>
            <a:r>
              <a:rPr lang="en-US" dirty="0"/>
              <a:t>Basic Fire Procedure</a:t>
            </a:r>
            <a:endParaRPr lang="en-US" dirty="0">
              <a:solidFill>
                <a:srgbClr val="C00000"/>
              </a:solidFill>
            </a:endParaRPr>
          </a:p>
        </p:txBody>
      </p:sp>
      <p:sp>
        <p:nvSpPr>
          <p:cNvPr id="2" name="Content Placeholder 1">
            <a:extLst>
              <a:ext uri="{FF2B5EF4-FFF2-40B4-BE49-F238E27FC236}">
                <a16:creationId xmlns:a16="http://schemas.microsoft.com/office/drawing/2014/main" id="{70D3AA17-4CD5-46AB-8A63-E3B487019DFA}"/>
              </a:ext>
            </a:extLst>
          </p:cNvPr>
          <p:cNvSpPr>
            <a:spLocks noGrp="1"/>
          </p:cNvSpPr>
          <p:nvPr>
            <p:ph idx="1"/>
          </p:nvPr>
        </p:nvSpPr>
        <p:spPr>
          <a:xfrm>
            <a:off x="232914" y="1673525"/>
            <a:ext cx="11283350" cy="4712191"/>
          </a:xfrm>
        </p:spPr>
        <p:txBody>
          <a:bodyPr>
            <a:normAutofit/>
          </a:bodyPr>
          <a:lstStyle/>
          <a:p>
            <a:pPr marL="609600" indent="-609600">
              <a:buSzTx/>
              <a:buFont typeface="Wingdings" panose="05000000000000000000" pitchFamily="2" charset="2"/>
              <a:buAutoNum type="arabicPeriod"/>
            </a:pPr>
            <a:r>
              <a:rPr lang="en-US" altLang="en-US" dirty="0"/>
              <a:t>SOUND THE ALARM</a:t>
            </a:r>
            <a:r>
              <a:rPr lang="en-US" altLang="en-US" sz="1800" dirty="0"/>
              <a:t> </a:t>
            </a:r>
          </a:p>
          <a:p>
            <a:pPr marL="800083" lvl="1" indent="-342900"/>
            <a:r>
              <a:rPr lang="en-US" altLang="en-US" dirty="0"/>
              <a:t>Pulling the nearest pull station (or shout “Fire”)</a:t>
            </a:r>
          </a:p>
          <a:p>
            <a:pPr marL="609600" indent="-609600">
              <a:buSzTx/>
              <a:buFont typeface="Wingdings" panose="05000000000000000000" pitchFamily="2" charset="2"/>
              <a:buAutoNum type="arabicPeriod"/>
            </a:pPr>
            <a:r>
              <a:rPr lang="en-US" altLang="en-US" dirty="0"/>
              <a:t>LEAVE THE BUILDING</a:t>
            </a:r>
            <a:r>
              <a:rPr lang="en-US" altLang="en-US" sz="1800" dirty="0"/>
              <a:t> </a:t>
            </a:r>
            <a:r>
              <a:rPr lang="en-US" altLang="en-US" dirty="0"/>
              <a:t>IMMEDIATELY</a:t>
            </a:r>
          </a:p>
          <a:p>
            <a:pPr marL="609600" indent="-609600">
              <a:buSzTx/>
              <a:buFont typeface="Wingdings" panose="05000000000000000000" pitchFamily="2" charset="2"/>
              <a:buAutoNum type="arabicPeriod"/>
            </a:pPr>
            <a:r>
              <a:rPr lang="en-US" altLang="en-US" dirty="0"/>
              <a:t>CALL FOR HELP</a:t>
            </a:r>
            <a:r>
              <a:rPr lang="en-US" altLang="en-US" sz="1800" dirty="0"/>
              <a:t>       </a:t>
            </a:r>
          </a:p>
          <a:p>
            <a:pPr marL="800083" lvl="1" indent="-342900"/>
            <a:r>
              <a:rPr lang="en-US" altLang="en-US" b="1" dirty="0">
                <a:solidFill>
                  <a:srgbClr val="FF0000"/>
                </a:solidFill>
              </a:rPr>
              <a:t>UPC  213-740-4321 or HSC 323-442-1000</a:t>
            </a:r>
          </a:p>
          <a:p>
            <a:pPr marL="609600" indent="-609600">
              <a:buSzTx/>
              <a:buFont typeface="Wingdings" panose="05000000000000000000" pitchFamily="2" charset="2"/>
              <a:buAutoNum type="arabicPeriod"/>
            </a:pPr>
            <a:r>
              <a:rPr lang="en-US" altLang="en-US" dirty="0"/>
              <a:t>MEET AT OUTDOOR ASSEMBLY AREA</a:t>
            </a:r>
            <a:endParaRPr lang="en-US" altLang="en-US" sz="2400" dirty="0"/>
          </a:p>
          <a:p>
            <a:pPr marL="0" indent="0">
              <a:buNone/>
            </a:pPr>
            <a:endParaRPr lang="en-US" dirty="0"/>
          </a:p>
        </p:txBody>
      </p:sp>
    </p:spTree>
    <p:extLst>
      <p:ext uri="{BB962C8B-B14F-4D97-AF65-F5344CB8AC3E}">
        <p14:creationId xmlns:p14="http://schemas.microsoft.com/office/powerpoint/2010/main" val="2831617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BF4C41-58E8-450F-958C-CE76BFCBE01A}"/>
              </a:ext>
            </a:extLst>
          </p:cNvPr>
          <p:cNvSpPr>
            <a:spLocks noGrp="1"/>
          </p:cNvSpPr>
          <p:nvPr>
            <p:ph type="title"/>
          </p:nvPr>
        </p:nvSpPr>
        <p:spPr>
          <a:xfrm>
            <a:off x="420189" y="320678"/>
            <a:ext cx="9275901" cy="1017672"/>
          </a:xfrm>
        </p:spPr>
        <p:txBody>
          <a:bodyPr>
            <a:noAutofit/>
          </a:bodyPr>
          <a:lstStyle/>
          <a:p>
            <a:r>
              <a:rPr lang="en-US" dirty="0">
                <a:solidFill>
                  <a:srgbClr val="C00000"/>
                </a:solidFill>
              </a:rPr>
              <a:t>USC </a:t>
            </a:r>
            <a:r>
              <a:rPr lang="en-US" dirty="0"/>
              <a:t>Building Team Response Roles</a:t>
            </a:r>
          </a:p>
        </p:txBody>
      </p:sp>
      <p:sp>
        <p:nvSpPr>
          <p:cNvPr id="2" name="Content Placeholder 1">
            <a:extLst>
              <a:ext uri="{FF2B5EF4-FFF2-40B4-BE49-F238E27FC236}">
                <a16:creationId xmlns:a16="http://schemas.microsoft.com/office/drawing/2014/main" id="{70D3AA17-4CD5-46AB-8A63-E3B487019DFA}"/>
              </a:ext>
            </a:extLst>
          </p:cNvPr>
          <p:cNvSpPr>
            <a:spLocks noGrp="1"/>
          </p:cNvSpPr>
          <p:nvPr>
            <p:ph idx="1"/>
          </p:nvPr>
        </p:nvSpPr>
        <p:spPr>
          <a:xfrm>
            <a:off x="-77639" y="1466492"/>
            <a:ext cx="8618737" cy="4507907"/>
          </a:xfrm>
        </p:spPr>
        <p:txBody>
          <a:bodyPr>
            <a:normAutofit fontScale="92500" lnSpcReduction="10000"/>
          </a:bodyPr>
          <a:lstStyle/>
          <a:p>
            <a:pPr marL="469900">
              <a:defRPr/>
            </a:pPr>
            <a:r>
              <a:rPr lang="en-US" altLang="en-US" sz="3000" b="1" dirty="0">
                <a:solidFill>
                  <a:srgbClr val="CC0000"/>
                </a:solidFill>
              </a:rPr>
              <a:t>Building Evacuation Coordinator</a:t>
            </a:r>
            <a:endParaRPr lang="en-US" altLang="en-US" sz="3000" b="1" dirty="0"/>
          </a:p>
          <a:p>
            <a:pPr marL="927083" lvl="1" indent="-228600">
              <a:defRPr/>
            </a:pPr>
            <a:r>
              <a:rPr lang="en-US" altLang="en-US" sz="2200" dirty="0"/>
              <a:t>Act as building emergency director</a:t>
            </a:r>
          </a:p>
          <a:p>
            <a:pPr marL="927083" lvl="1" indent="-228600">
              <a:defRPr/>
            </a:pPr>
            <a:r>
              <a:rPr lang="en-US" altLang="en-US" sz="2200" dirty="0"/>
              <a:t>Coordinate the evacuation assembly area</a:t>
            </a:r>
          </a:p>
          <a:p>
            <a:pPr marL="927083" lvl="1" indent="-228600">
              <a:defRPr/>
            </a:pPr>
            <a:r>
              <a:rPr lang="en-US" altLang="en-US" sz="2200" dirty="0"/>
              <a:t>Meet arriving responders and provide evacuation status info and emergency details</a:t>
            </a:r>
          </a:p>
          <a:p>
            <a:pPr marL="471487" lvl="1" indent="0">
              <a:buFont typeface="Wingdings" panose="05000000000000000000" pitchFamily="2" charset="2"/>
              <a:buNone/>
              <a:defRPr/>
            </a:pPr>
            <a:endParaRPr lang="en-US" altLang="en-US" sz="2200" b="1" dirty="0"/>
          </a:p>
          <a:p>
            <a:pPr marL="469900">
              <a:defRPr/>
            </a:pPr>
            <a:r>
              <a:rPr lang="en-US" altLang="en-US" sz="3000" b="1" dirty="0">
                <a:solidFill>
                  <a:srgbClr val="CC0000"/>
                </a:solidFill>
              </a:rPr>
              <a:t>Floor Wardens </a:t>
            </a:r>
            <a:endParaRPr lang="en-US" altLang="en-US" sz="3000" b="1" dirty="0"/>
          </a:p>
          <a:p>
            <a:pPr marL="1004888" lvl="1" indent="-228600">
              <a:defRPr/>
            </a:pPr>
            <a:r>
              <a:rPr lang="en-US" altLang="en-US" sz="2200" dirty="0"/>
              <a:t>Check your specific floor or area and ensure everyone evacuates in a fire</a:t>
            </a:r>
          </a:p>
          <a:p>
            <a:pPr marL="1004888" lvl="1" indent="-228600">
              <a:defRPr/>
            </a:pPr>
            <a:r>
              <a:rPr lang="en-US" altLang="en-US" sz="2200" dirty="0"/>
              <a:t>Check your floor as you evacuate to make sure everyone gets out</a:t>
            </a:r>
          </a:p>
          <a:p>
            <a:pPr marL="1004888" lvl="1" indent="-228600">
              <a:defRPr/>
            </a:pPr>
            <a:r>
              <a:rPr lang="en-US" altLang="en-US" sz="2200" dirty="0"/>
              <a:t>Close doors (if time allows)</a:t>
            </a:r>
          </a:p>
          <a:p>
            <a:pPr marL="1004888" lvl="1" indent="-228600">
              <a:defRPr/>
            </a:pPr>
            <a:r>
              <a:rPr lang="en-US" altLang="en-US" sz="2200" dirty="0"/>
              <a:t>Assist persons with disabilities</a:t>
            </a:r>
          </a:p>
          <a:p>
            <a:pPr marL="0" indent="0">
              <a:buNone/>
            </a:pPr>
            <a:endParaRPr lang="en-US" dirty="0"/>
          </a:p>
        </p:txBody>
      </p:sp>
      <p:pic>
        <p:nvPicPr>
          <p:cNvPr id="9" name="Picture 8">
            <a:extLst>
              <a:ext uri="{FF2B5EF4-FFF2-40B4-BE49-F238E27FC236}">
                <a16:creationId xmlns:a16="http://schemas.microsoft.com/office/drawing/2014/main" id="{08EC6BC7-627F-4CEC-BD99-5A29E3921F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6286" y="1808799"/>
            <a:ext cx="3124200" cy="4165600"/>
          </a:xfrm>
          <a:prstGeom prst="rect">
            <a:avLst/>
          </a:prstGeom>
        </p:spPr>
      </p:pic>
    </p:spTree>
    <p:extLst>
      <p:ext uri="{BB962C8B-B14F-4D97-AF65-F5344CB8AC3E}">
        <p14:creationId xmlns:p14="http://schemas.microsoft.com/office/powerpoint/2010/main" val="1614062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BF4C41-58E8-450F-958C-CE76BFCBE01A}"/>
              </a:ext>
            </a:extLst>
          </p:cNvPr>
          <p:cNvSpPr>
            <a:spLocks noGrp="1"/>
          </p:cNvSpPr>
          <p:nvPr>
            <p:ph type="title"/>
          </p:nvPr>
        </p:nvSpPr>
        <p:spPr>
          <a:xfrm>
            <a:off x="420190" y="320678"/>
            <a:ext cx="8257984" cy="1017672"/>
          </a:xfrm>
        </p:spPr>
        <p:txBody>
          <a:bodyPr>
            <a:normAutofit/>
          </a:bodyPr>
          <a:lstStyle/>
          <a:p>
            <a:r>
              <a:rPr lang="en-US" dirty="0"/>
              <a:t>Help to Maintain Fire Safety by…</a:t>
            </a:r>
          </a:p>
        </p:txBody>
      </p:sp>
      <p:sp>
        <p:nvSpPr>
          <p:cNvPr id="2" name="Content Placeholder 1">
            <a:extLst>
              <a:ext uri="{FF2B5EF4-FFF2-40B4-BE49-F238E27FC236}">
                <a16:creationId xmlns:a16="http://schemas.microsoft.com/office/drawing/2014/main" id="{70D3AA17-4CD5-46AB-8A63-E3B487019DFA}"/>
              </a:ext>
            </a:extLst>
          </p:cNvPr>
          <p:cNvSpPr>
            <a:spLocks noGrp="1"/>
          </p:cNvSpPr>
          <p:nvPr>
            <p:ph idx="1"/>
          </p:nvPr>
        </p:nvSpPr>
        <p:spPr>
          <a:xfrm>
            <a:off x="337420" y="1535560"/>
            <a:ext cx="7797289" cy="4781145"/>
          </a:xfrm>
        </p:spPr>
        <p:txBody>
          <a:bodyPr>
            <a:normAutofit/>
          </a:bodyPr>
          <a:lstStyle/>
          <a:p>
            <a:r>
              <a:rPr lang="en-US" altLang="en-US" sz="2400" dirty="0"/>
              <a:t>No candles</a:t>
            </a:r>
          </a:p>
          <a:p>
            <a:r>
              <a:rPr lang="en-US" altLang="en-US" sz="2400" dirty="0"/>
              <a:t>No halogen lamps or overloaded extension cords</a:t>
            </a:r>
          </a:p>
          <a:p>
            <a:r>
              <a:rPr lang="en-US" altLang="en-US" sz="2400" dirty="0"/>
              <a:t>Keep hallways clear</a:t>
            </a:r>
          </a:p>
          <a:p>
            <a:r>
              <a:rPr lang="en-US" altLang="en-US" sz="2400" dirty="0"/>
              <a:t>No tampering with fire equipment</a:t>
            </a:r>
          </a:p>
          <a:p>
            <a:pPr marL="0" indent="0">
              <a:buNone/>
            </a:pPr>
            <a:endParaRPr lang="en-US" dirty="0"/>
          </a:p>
        </p:txBody>
      </p:sp>
      <p:pic>
        <p:nvPicPr>
          <p:cNvPr id="6" name="Picture 5" descr="Candles Christmas Advent · Free image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4709" y="1735271"/>
            <a:ext cx="3991156" cy="2245025"/>
          </a:xfrm>
          <a:prstGeom prst="rect">
            <a:avLst/>
          </a:prstGeom>
        </p:spPr>
      </p:pic>
      <p:cxnSp>
        <p:nvCxnSpPr>
          <p:cNvPr id="11" name="Straight Connector 10"/>
          <p:cNvCxnSpPr/>
          <p:nvPr/>
        </p:nvCxnSpPr>
        <p:spPr>
          <a:xfrm>
            <a:off x="7912595" y="1587015"/>
            <a:ext cx="4213270" cy="2393281"/>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flipH="1">
            <a:off x="8212347" y="1735271"/>
            <a:ext cx="3913518" cy="2190861"/>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14" name="Picture 13" descr="electronic items - Can I plug an adapter into a power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0499" y="3926132"/>
            <a:ext cx="2924354" cy="2196350"/>
          </a:xfrm>
          <a:prstGeom prst="rect">
            <a:avLst/>
          </a:prstGeom>
        </p:spPr>
      </p:pic>
      <p:pic>
        <p:nvPicPr>
          <p:cNvPr id="15" name="Picture 14" descr="Hallway,abandoned,damaged,deserted,broken - free photo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2673" y="2714718"/>
            <a:ext cx="2490518" cy="3332313"/>
          </a:xfrm>
          <a:prstGeom prst="rect">
            <a:avLst/>
          </a:prstGeom>
        </p:spPr>
      </p:pic>
    </p:spTree>
    <p:extLst>
      <p:ext uri="{BB962C8B-B14F-4D97-AF65-F5344CB8AC3E}">
        <p14:creationId xmlns:p14="http://schemas.microsoft.com/office/powerpoint/2010/main" val="1104238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6C0800-FB8C-4008-BB80-E71F6FBEB8A6}"/>
              </a:ext>
            </a:extLst>
          </p:cNvPr>
          <p:cNvSpPr>
            <a:spLocks noGrp="1"/>
          </p:cNvSpPr>
          <p:nvPr>
            <p:ph type="title"/>
          </p:nvPr>
        </p:nvSpPr>
        <p:spPr/>
        <p:txBody>
          <a:bodyPr>
            <a:normAutofit/>
          </a:bodyPr>
          <a:lstStyle/>
          <a:p>
            <a:r>
              <a:rPr lang="en-US" dirty="0"/>
              <a:t>Reducing Electrical Hazards</a:t>
            </a:r>
          </a:p>
        </p:txBody>
      </p:sp>
      <p:sp>
        <p:nvSpPr>
          <p:cNvPr id="2" name="Content Placeholder 1">
            <a:extLst>
              <a:ext uri="{FF2B5EF4-FFF2-40B4-BE49-F238E27FC236}">
                <a16:creationId xmlns:a16="http://schemas.microsoft.com/office/drawing/2014/main" id="{C1945145-7569-4790-9F88-A3F5DC236484}"/>
              </a:ext>
            </a:extLst>
          </p:cNvPr>
          <p:cNvSpPr>
            <a:spLocks noGrp="1"/>
          </p:cNvSpPr>
          <p:nvPr>
            <p:ph idx="1"/>
          </p:nvPr>
        </p:nvSpPr>
        <p:spPr>
          <a:xfrm>
            <a:off x="354673" y="1666558"/>
            <a:ext cx="5285558" cy="4781145"/>
          </a:xfrm>
        </p:spPr>
        <p:txBody>
          <a:bodyPr/>
          <a:lstStyle/>
          <a:p>
            <a:r>
              <a:rPr lang="en-US" dirty="0"/>
              <a:t>Avoid the “electrical octopus”</a:t>
            </a:r>
          </a:p>
          <a:p>
            <a:r>
              <a:rPr lang="en-US" dirty="0"/>
              <a:t>Don’t run cords under carpets </a:t>
            </a:r>
          </a:p>
          <a:p>
            <a:r>
              <a:rPr lang="en-US" dirty="0"/>
              <a:t>Check for and replace broken or frayed cords </a:t>
            </a:r>
          </a:p>
          <a:p>
            <a:r>
              <a:rPr lang="en-US" dirty="0"/>
              <a:t>Maintain appliances </a:t>
            </a:r>
          </a:p>
        </p:txBody>
      </p:sp>
      <p:pic>
        <p:nvPicPr>
          <p:cNvPr id="10" name="Picture 9" descr="voltage - How dangerous is a bare wire? - Electrical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6666" y="1774166"/>
            <a:ext cx="5105400" cy="3810000"/>
          </a:xfrm>
          <a:prstGeom prst="rect">
            <a:avLst/>
          </a:prstGeom>
        </p:spPr>
      </p:pic>
    </p:spTree>
    <p:extLst>
      <p:ext uri="{BB962C8B-B14F-4D97-AF65-F5344CB8AC3E}">
        <p14:creationId xmlns:p14="http://schemas.microsoft.com/office/powerpoint/2010/main" val="2033100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A9EAAD-67AC-480B-B06A-54B51FC8D675}"/>
              </a:ext>
            </a:extLst>
          </p:cNvPr>
          <p:cNvSpPr>
            <a:spLocks noGrp="1"/>
          </p:cNvSpPr>
          <p:nvPr>
            <p:ph type="title"/>
          </p:nvPr>
        </p:nvSpPr>
        <p:spPr/>
        <p:txBody>
          <a:bodyPr/>
          <a:lstStyle/>
          <a:p>
            <a:r>
              <a:rPr lang="en-US" dirty="0"/>
              <a:t>Electrical Emergencies</a:t>
            </a:r>
          </a:p>
        </p:txBody>
      </p:sp>
      <p:sp>
        <p:nvSpPr>
          <p:cNvPr id="2" name="Content Placeholder 1">
            <a:extLst>
              <a:ext uri="{FF2B5EF4-FFF2-40B4-BE49-F238E27FC236}">
                <a16:creationId xmlns:a16="http://schemas.microsoft.com/office/drawing/2014/main" id="{7DF3EBA3-1764-4671-8E63-C4D8FFA9A6E5}"/>
              </a:ext>
            </a:extLst>
          </p:cNvPr>
          <p:cNvSpPr>
            <a:spLocks noGrp="1"/>
          </p:cNvSpPr>
          <p:nvPr>
            <p:ph idx="1"/>
          </p:nvPr>
        </p:nvSpPr>
        <p:spPr/>
        <p:txBody>
          <a:bodyPr/>
          <a:lstStyle/>
          <a:p>
            <a:r>
              <a:rPr lang="en-US" dirty="0"/>
              <a:t>Know where power shutoffs are</a:t>
            </a:r>
          </a:p>
          <a:p>
            <a:pPr lvl="1"/>
            <a:r>
              <a:rPr lang="en-US" dirty="0"/>
              <a:t>Appliances</a:t>
            </a:r>
          </a:p>
          <a:p>
            <a:pPr lvl="1"/>
            <a:r>
              <a:rPr lang="en-US" dirty="0"/>
              <a:t>Circuit breakers</a:t>
            </a:r>
          </a:p>
          <a:p>
            <a:pPr lvl="1"/>
            <a:r>
              <a:rPr lang="en-US" dirty="0"/>
              <a:t>Fuses </a:t>
            </a:r>
          </a:p>
          <a:p>
            <a:r>
              <a:rPr lang="en-US" dirty="0"/>
              <a:t>Post shutoff directions next to all utilities </a:t>
            </a:r>
          </a:p>
          <a:p>
            <a:r>
              <a:rPr lang="en-US" dirty="0"/>
              <a:t>Know procedures for turning power back on after the fire </a:t>
            </a:r>
          </a:p>
          <a:p>
            <a:pPr lvl="1"/>
            <a:endParaRPr lang="en-US" dirty="0"/>
          </a:p>
          <a:p>
            <a:endParaRPr lang="en-US" dirty="0"/>
          </a:p>
        </p:txBody>
      </p:sp>
    </p:spTree>
    <p:extLst>
      <p:ext uri="{BB962C8B-B14F-4D97-AF65-F5344CB8AC3E}">
        <p14:creationId xmlns:p14="http://schemas.microsoft.com/office/powerpoint/2010/main" val="1216898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EBB639-67E9-4D88-BF2E-AF970535F729}"/>
              </a:ext>
            </a:extLst>
          </p:cNvPr>
          <p:cNvSpPr>
            <a:spLocks noGrp="1"/>
          </p:cNvSpPr>
          <p:nvPr>
            <p:ph type="title"/>
          </p:nvPr>
        </p:nvSpPr>
        <p:spPr/>
        <p:txBody>
          <a:bodyPr/>
          <a:lstStyle/>
          <a:p>
            <a:r>
              <a:rPr lang="en-US" dirty="0"/>
              <a:t>Shutoff Procedures</a:t>
            </a:r>
          </a:p>
        </p:txBody>
      </p:sp>
      <p:sp>
        <p:nvSpPr>
          <p:cNvPr id="2" name="Content Placeholder 1">
            <a:extLst>
              <a:ext uri="{FF2B5EF4-FFF2-40B4-BE49-F238E27FC236}">
                <a16:creationId xmlns:a16="http://schemas.microsoft.com/office/drawing/2014/main" id="{29445902-08F4-418D-AEC8-ED7BD936C320}"/>
              </a:ext>
            </a:extLst>
          </p:cNvPr>
          <p:cNvSpPr>
            <a:spLocks noGrp="1"/>
          </p:cNvSpPr>
          <p:nvPr>
            <p:ph idx="1"/>
          </p:nvPr>
        </p:nvSpPr>
        <p:spPr>
          <a:xfrm>
            <a:off x="241540" y="1521230"/>
            <a:ext cx="11529281" cy="4781145"/>
          </a:xfrm>
        </p:spPr>
        <p:txBody>
          <a:bodyPr/>
          <a:lstStyle/>
          <a:p>
            <a:r>
              <a:rPr lang="en-US" dirty="0">
                <a:solidFill>
                  <a:srgbClr val="C00000"/>
                </a:solidFill>
              </a:rPr>
              <a:t>FIRST: </a:t>
            </a:r>
            <a:r>
              <a:rPr lang="en-US" dirty="0"/>
              <a:t>Individual circuit shutoff </a:t>
            </a:r>
          </a:p>
          <a:p>
            <a:r>
              <a:rPr lang="en-US" dirty="0">
                <a:solidFill>
                  <a:srgbClr val="C00000"/>
                </a:solidFill>
              </a:rPr>
              <a:t>SECOND: </a:t>
            </a:r>
            <a:r>
              <a:rPr lang="en-US" dirty="0"/>
              <a:t>Main breaker shutoff</a:t>
            </a:r>
          </a:p>
          <a:p>
            <a:pPr marL="0" indent="0">
              <a:buNone/>
            </a:pPr>
            <a:endParaRPr lang="en-US" dirty="0"/>
          </a:p>
          <a:p>
            <a:pPr marL="0" indent="0">
              <a:buNone/>
            </a:pPr>
            <a:r>
              <a:rPr lang="en-US" dirty="0"/>
              <a:t>To power back on:</a:t>
            </a:r>
          </a:p>
          <a:p>
            <a:r>
              <a:rPr lang="en-US" dirty="0">
                <a:solidFill>
                  <a:srgbClr val="C00000"/>
                </a:solidFill>
              </a:rPr>
              <a:t>FIRST</a:t>
            </a:r>
            <a:r>
              <a:rPr lang="en-US" dirty="0"/>
              <a:t>: Turn on main breaker </a:t>
            </a:r>
          </a:p>
          <a:p>
            <a:r>
              <a:rPr lang="en-US" dirty="0">
                <a:solidFill>
                  <a:srgbClr val="C00000"/>
                </a:solidFill>
              </a:rPr>
              <a:t>SECOND: </a:t>
            </a:r>
            <a:r>
              <a:rPr lang="en-US" dirty="0"/>
              <a:t>Turn on Individual circuits</a:t>
            </a:r>
          </a:p>
        </p:txBody>
      </p:sp>
      <p:pic>
        <p:nvPicPr>
          <p:cNvPr id="8" name="Picture 7"/>
          <p:cNvPicPr>
            <a:picLocks noChangeAspect="1"/>
          </p:cNvPicPr>
          <p:nvPr/>
        </p:nvPicPr>
        <p:blipFill>
          <a:blip r:embed="rId2"/>
          <a:stretch>
            <a:fillRect/>
          </a:stretch>
        </p:blipFill>
        <p:spPr>
          <a:xfrm>
            <a:off x="6530195" y="2100798"/>
            <a:ext cx="5476041" cy="3204498"/>
          </a:xfrm>
          <a:prstGeom prst="rect">
            <a:avLst/>
          </a:prstGeom>
        </p:spPr>
      </p:pic>
    </p:spTree>
    <p:extLst>
      <p:ext uri="{BB962C8B-B14F-4D97-AF65-F5344CB8AC3E}">
        <p14:creationId xmlns:p14="http://schemas.microsoft.com/office/powerpoint/2010/main" val="1572748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423C45-452D-40E0-8271-59A38A0AAEDC}"/>
              </a:ext>
            </a:extLst>
          </p:cNvPr>
          <p:cNvSpPr>
            <a:spLocks noGrp="1"/>
          </p:cNvSpPr>
          <p:nvPr>
            <p:ph type="title"/>
          </p:nvPr>
        </p:nvSpPr>
        <p:spPr/>
        <p:txBody>
          <a:bodyPr>
            <a:normAutofit/>
          </a:bodyPr>
          <a:lstStyle/>
          <a:p>
            <a:r>
              <a:rPr lang="en-US" dirty="0"/>
              <a:t>Natural Gas Hazards</a:t>
            </a:r>
          </a:p>
        </p:txBody>
      </p:sp>
      <p:sp>
        <p:nvSpPr>
          <p:cNvPr id="2" name="Content Placeholder 1">
            <a:extLst>
              <a:ext uri="{FF2B5EF4-FFF2-40B4-BE49-F238E27FC236}">
                <a16:creationId xmlns:a16="http://schemas.microsoft.com/office/drawing/2014/main" id="{CCF2CCD0-57FB-4645-A6D3-561E8838B179}"/>
              </a:ext>
            </a:extLst>
          </p:cNvPr>
          <p:cNvSpPr>
            <a:spLocks noGrp="1"/>
          </p:cNvSpPr>
          <p:nvPr>
            <p:ph idx="1"/>
          </p:nvPr>
        </p:nvSpPr>
        <p:spPr>
          <a:xfrm>
            <a:off x="420190" y="1471460"/>
            <a:ext cx="6493076" cy="4781145"/>
          </a:xfrm>
        </p:spPr>
        <p:txBody>
          <a:bodyPr>
            <a:normAutofit/>
          </a:bodyPr>
          <a:lstStyle/>
          <a:p>
            <a:r>
              <a:rPr lang="en-US" dirty="0"/>
              <a:t>Asphyxiant</a:t>
            </a:r>
            <a:endParaRPr lang="en-US" sz="3200" dirty="0"/>
          </a:p>
          <a:p>
            <a:pPr lvl="1"/>
            <a:r>
              <a:rPr lang="en-US" dirty="0"/>
              <a:t>Displaces oxygen in the body </a:t>
            </a:r>
          </a:p>
          <a:p>
            <a:r>
              <a:rPr lang="en-US" dirty="0"/>
              <a:t>Explosive</a:t>
            </a:r>
          </a:p>
          <a:p>
            <a:pPr lvl="1"/>
            <a:r>
              <a:rPr lang="en-US" dirty="0"/>
              <a:t>Can readily ignite under the right conditions </a:t>
            </a:r>
            <a:endParaRPr lang="en-US" sz="3200" dirty="0"/>
          </a:p>
          <a:p>
            <a:endParaRPr lang="en-US" dirty="0"/>
          </a:p>
        </p:txBody>
      </p:sp>
      <p:pic>
        <p:nvPicPr>
          <p:cNvPr id="5" name="Picture 4" descr="Free picture: gas, fire, flame, burner, natural gas, hea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266" y="2007470"/>
            <a:ext cx="3790746" cy="2843060"/>
          </a:xfrm>
          <a:prstGeom prst="rect">
            <a:avLst/>
          </a:prstGeom>
        </p:spPr>
      </p:pic>
    </p:spTree>
    <p:extLst>
      <p:ext uri="{BB962C8B-B14F-4D97-AF65-F5344CB8AC3E}">
        <p14:creationId xmlns:p14="http://schemas.microsoft.com/office/powerpoint/2010/main" val="3987880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423C45-452D-40E0-8271-59A38A0AAEDC}"/>
              </a:ext>
            </a:extLst>
          </p:cNvPr>
          <p:cNvSpPr>
            <a:spLocks noGrp="1"/>
          </p:cNvSpPr>
          <p:nvPr>
            <p:ph type="title"/>
          </p:nvPr>
        </p:nvSpPr>
        <p:spPr/>
        <p:txBody>
          <a:bodyPr>
            <a:normAutofit/>
          </a:bodyPr>
          <a:lstStyle/>
          <a:p>
            <a:r>
              <a:rPr lang="en-US" dirty="0"/>
              <a:t>Natural Gas Hazard Awareness</a:t>
            </a:r>
          </a:p>
        </p:txBody>
      </p:sp>
      <p:sp>
        <p:nvSpPr>
          <p:cNvPr id="2" name="Content Placeholder 1">
            <a:extLst>
              <a:ext uri="{FF2B5EF4-FFF2-40B4-BE49-F238E27FC236}">
                <a16:creationId xmlns:a16="http://schemas.microsoft.com/office/drawing/2014/main" id="{CCF2CCD0-57FB-4645-A6D3-561E8838B179}"/>
              </a:ext>
            </a:extLst>
          </p:cNvPr>
          <p:cNvSpPr>
            <a:spLocks noGrp="1"/>
          </p:cNvSpPr>
          <p:nvPr>
            <p:ph idx="1"/>
          </p:nvPr>
        </p:nvSpPr>
        <p:spPr>
          <a:xfrm>
            <a:off x="420190" y="1471460"/>
            <a:ext cx="11350632" cy="4781145"/>
          </a:xfrm>
        </p:spPr>
        <p:txBody>
          <a:bodyPr>
            <a:normAutofit/>
          </a:bodyPr>
          <a:lstStyle/>
          <a:p>
            <a:r>
              <a:rPr lang="en-US" dirty="0"/>
              <a:t>Install natural gas detector </a:t>
            </a:r>
          </a:p>
          <a:p>
            <a:r>
              <a:rPr lang="en-US" dirty="0"/>
              <a:t>Install carbon monoxide detector in home </a:t>
            </a:r>
          </a:p>
          <a:p>
            <a:r>
              <a:rPr lang="en-US" dirty="0"/>
              <a:t>Test batteries for natural gas and carbon monoxide detectors every month </a:t>
            </a:r>
          </a:p>
          <a:p>
            <a:pPr lvl="1"/>
            <a:r>
              <a:rPr lang="en-US" dirty="0"/>
              <a:t>Change batteries every six months </a:t>
            </a:r>
          </a:p>
          <a:p>
            <a:r>
              <a:rPr lang="en-US" dirty="0"/>
              <a:t>Locate and label gas shutoffs </a:t>
            </a:r>
          </a:p>
          <a:p>
            <a:pPr lvl="1"/>
            <a:r>
              <a:rPr lang="en-US" dirty="0"/>
              <a:t>Have proper non-sparking tool </a:t>
            </a:r>
          </a:p>
          <a:p>
            <a:endParaRPr lang="en-US" dirty="0"/>
          </a:p>
          <a:p>
            <a:pPr lvl="1"/>
            <a:endParaRPr lang="en-US" dirty="0"/>
          </a:p>
          <a:p>
            <a:endParaRPr lang="en-US" dirty="0"/>
          </a:p>
        </p:txBody>
      </p:sp>
    </p:spTree>
    <p:extLst>
      <p:ext uri="{BB962C8B-B14F-4D97-AF65-F5344CB8AC3E}">
        <p14:creationId xmlns:p14="http://schemas.microsoft.com/office/powerpoint/2010/main" val="647302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6416DF-9C9D-4D4F-BD6A-8A31FA718399}"/>
              </a:ext>
            </a:extLst>
          </p:cNvPr>
          <p:cNvSpPr>
            <a:spLocks noGrp="1"/>
          </p:cNvSpPr>
          <p:nvPr>
            <p:ph type="title"/>
          </p:nvPr>
        </p:nvSpPr>
        <p:spPr/>
        <p:txBody>
          <a:bodyPr/>
          <a:lstStyle/>
          <a:p>
            <a:r>
              <a:rPr lang="en-US" dirty="0"/>
              <a:t>Role of CERTs</a:t>
            </a:r>
          </a:p>
        </p:txBody>
      </p:sp>
      <p:sp>
        <p:nvSpPr>
          <p:cNvPr id="2" name="Content Placeholder 1">
            <a:extLst>
              <a:ext uri="{FF2B5EF4-FFF2-40B4-BE49-F238E27FC236}">
                <a16:creationId xmlns:a16="http://schemas.microsoft.com/office/drawing/2014/main" id="{558E0780-68F6-4AFE-8723-7EF0B1B56539}"/>
              </a:ext>
            </a:extLst>
          </p:cNvPr>
          <p:cNvSpPr>
            <a:spLocks noGrp="1"/>
          </p:cNvSpPr>
          <p:nvPr>
            <p:ph idx="1"/>
          </p:nvPr>
        </p:nvSpPr>
        <p:spPr>
          <a:xfrm>
            <a:off x="60385" y="1604571"/>
            <a:ext cx="11399885" cy="4781145"/>
          </a:xfrm>
        </p:spPr>
        <p:txBody>
          <a:bodyPr/>
          <a:lstStyle/>
          <a:p>
            <a:r>
              <a:rPr lang="en-US" dirty="0">
                <a:solidFill>
                  <a:srgbClr val="C00000"/>
                </a:solidFill>
              </a:rPr>
              <a:t>USC </a:t>
            </a:r>
            <a:r>
              <a:rPr lang="en-US" dirty="0"/>
              <a:t>CERT plays a very important role in fire safety by:</a:t>
            </a:r>
          </a:p>
          <a:p>
            <a:pPr lvl="1"/>
            <a:r>
              <a:rPr lang="en-US" dirty="0"/>
              <a:t>Extinguishing small fires</a:t>
            </a:r>
          </a:p>
          <a:p>
            <a:pPr lvl="1"/>
            <a:r>
              <a:rPr lang="en-US" dirty="0"/>
              <a:t>Assist in utilizing the mini pumper</a:t>
            </a:r>
          </a:p>
          <a:p>
            <a:pPr lvl="1"/>
            <a:r>
              <a:rPr lang="en-US" dirty="0"/>
              <a:t>Preventing additional fires by removing fuel sources</a:t>
            </a:r>
          </a:p>
          <a:p>
            <a:pPr lvl="1"/>
            <a:r>
              <a:rPr lang="en-US" dirty="0"/>
              <a:t>Shutting off utilities</a:t>
            </a:r>
          </a:p>
          <a:p>
            <a:pPr lvl="1"/>
            <a:r>
              <a:rPr lang="en-US" dirty="0"/>
              <a:t>Assisting with evacuations, when necessary </a:t>
            </a:r>
          </a:p>
          <a:p>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4985" y="1737682"/>
            <a:ext cx="1752333" cy="2336444"/>
          </a:xfrm>
          <a:prstGeom prst="rect">
            <a:avLst/>
          </a:prstGeom>
        </p:spPr>
      </p:pic>
      <p:pic>
        <p:nvPicPr>
          <p:cNvPr id="12" name="Picture 3" descr="fireengine 2010.JPG"/>
          <p:cNvPicPr>
            <a:picLocks noChangeAspect="1"/>
          </p:cNvPicPr>
          <p:nvPr/>
        </p:nvPicPr>
        <p:blipFill rotWithShape="1">
          <a:blip r:embed="rId3" cstate="print">
            <a:extLst>
              <a:ext uri="{28A0092B-C50C-407E-A947-70E740481C1C}">
                <a14:useLocalDpi xmlns:a14="http://schemas.microsoft.com/office/drawing/2010/main" val="0"/>
              </a:ext>
            </a:extLst>
          </a:blip>
          <a:srcRect b="15565"/>
          <a:stretch/>
        </p:blipFill>
        <p:spPr bwMode="auto">
          <a:xfrm>
            <a:off x="7823216" y="4207237"/>
            <a:ext cx="3017935" cy="191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6493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B5AD0D-21FD-460F-A4BE-439065C67FF6}"/>
              </a:ext>
            </a:extLst>
          </p:cNvPr>
          <p:cNvSpPr>
            <a:spLocks noGrp="1"/>
          </p:cNvSpPr>
          <p:nvPr>
            <p:ph type="title"/>
          </p:nvPr>
        </p:nvSpPr>
        <p:spPr/>
        <p:txBody>
          <a:bodyPr/>
          <a:lstStyle/>
          <a:p>
            <a:r>
              <a:rPr lang="en-US" dirty="0"/>
              <a:t>Gas Shutoff</a:t>
            </a:r>
          </a:p>
        </p:txBody>
      </p:sp>
      <p:sp>
        <p:nvSpPr>
          <p:cNvPr id="2" name="Content Placeholder 1">
            <a:extLst>
              <a:ext uri="{FF2B5EF4-FFF2-40B4-BE49-F238E27FC236}">
                <a16:creationId xmlns:a16="http://schemas.microsoft.com/office/drawing/2014/main" id="{E006834A-C20F-48A1-8936-0C92BE21F633}"/>
              </a:ext>
            </a:extLst>
          </p:cNvPr>
          <p:cNvSpPr>
            <a:spLocks noGrp="1"/>
          </p:cNvSpPr>
          <p:nvPr>
            <p:ph idx="1"/>
          </p:nvPr>
        </p:nvSpPr>
        <p:spPr>
          <a:xfrm>
            <a:off x="420190" y="1756177"/>
            <a:ext cx="4315853" cy="4781145"/>
          </a:xfrm>
        </p:spPr>
        <p:txBody>
          <a:bodyPr/>
          <a:lstStyle/>
          <a:p>
            <a:r>
              <a:rPr lang="en-US" dirty="0"/>
              <a:t>Locate and label gas shutoff valves </a:t>
            </a:r>
          </a:p>
          <a:p>
            <a:r>
              <a:rPr lang="en-US" dirty="0"/>
              <a:t>If not automatic, know procedures for shutting off gas </a:t>
            </a:r>
          </a:p>
        </p:txBody>
      </p:sp>
      <p:pic>
        <p:nvPicPr>
          <p:cNvPr id="6" name="Picture 5" descr="Photo of a gas meter and shutoff valves.">
            <a:extLst>
              <a:ext uri="{FF2B5EF4-FFF2-40B4-BE49-F238E27FC236}">
                <a16:creationId xmlns:a16="http://schemas.microsoft.com/office/drawing/2014/main" id="{612626C5-1BEE-45AB-BAE2-BF8175BA2A34}"/>
              </a:ext>
            </a:extLst>
          </p:cNvPr>
          <p:cNvPicPr>
            <a:picLocks noChangeAspect="1"/>
          </p:cNvPicPr>
          <p:nvPr/>
        </p:nvPicPr>
        <p:blipFill>
          <a:blip r:embed="rId2"/>
          <a:stretch>
            <a:fillRect/>
          </a:stretch>
        </p:blipFill>
        <p:spPr>
          <a:xfrm>
            <a:off x="7503123" y="1847564"/>
            <a:ext cx="4094404" cy="3975855"/>
          </a:xfrm>
          <a:prstGeom prst="rect">
            <a:avLst/>
          </a:prstGeom>
        </p:spPr>
      </p:pic>
      <p:pic>
        <p:nvPicPr>
          <p:cNvPr id="8" name="Picture 7"/>
          <p:cNvPicPr>
            <a:picLocks noChangeAspect="1"/>
          </p:cNvPicPr>
          <p:nvPr/>
        </p:nvPicPr>
        <p:blipFill>
          <a:blip r:embed="rId3"/>
          <a:stretch>
            <a:fillRect/>
          </a:stretch>
        </p:blipFill>
        <p:spPr>
          <a:xfrm>
            <a:off x="2641675" y="3835492"/>
            <a:ext cx="3783020" cy="2102914"/>
          </a:xfrm>
          <a:prstGeom prst="rect">
            <a:avLst/>
          </a:prstGeom>
        </p:spPr>
      </p:pic>
    </p:spTree>
    <p:extLst>
      <p:ext uri="{BB962C8B-B14F-4D97-AF65-F5344CB8AC3E}">
        <p14:creationId xmlns:p14="http://schemas.microsoft.com/office/powerpoint/2010/main" val="865089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B5AD0D-21FD-460F-A4BE-439065C67FF6}"/>
              </a:ext>
            </a:extLst>
          </p:cNvPr>
          <p:cNvSpPr>
            <a:spLocks noGrp="1"/>
          </p:cNvSpPr>
          <p:nvPr>
            <p:ph type="title"/>
          </p:nvPr>
        </p:nvSpPr>
        <p:spPr/>
        <p:txBody>
          <a:bodyPr/>
          <a:lstStyle/>
          <a:p>
            <a:r>
              <a:rPr lang="en-US" dirty="0"/>
              <a:t>Water Shutoff</a:t>
            </a:r>
          </a:p>
        </p:txBody>
      </p:sp>
      <p:sp>
        <p:nvSpPr>
          <p:cNvPr id="2" name="Content Placeholder 1">
            <a:extLst>
              <a:ext uri="{FF2B5EF4-FFF2-40B4-BE49-F238E27FC236}">
                <a16:creationId xmlns:a16="http://schemas.microsoft.com/office/drawing/2014/main" id="{E006834A-C20F-48A1-8936-0C92BE21F633}"/>
              </a:ext>
            </a:extLst>
          </p:cNvPr>
          <p:cNvSpPr>
            <a:spLocks noGrp="1"/>
          </p:cNvSpPr>
          <p:nvPr>
            <p:ph idx="1"/>
          </p:nvPr>
        </p:nvSpPr>
        <p:spPr>
          <a:xfrm>
            <a:off x="181156" y="1756177"/>
            <a:ext cx="4853068" cy="4781145"/>
          </a:xfrm>
        </p:spPr>
        <p:txBody>
          <a:bodyPr/>
          <a:lstStyle/>
          <a:p>
            <a:r>
              <a:rPr lang="en-US" altLang="en-US" dirty="0"/>
              <a:t>Know where to locate water shut off valves</a:t>
            </a:r>
          </a:p>
          <a:p>
            <a:r>
              <a:rPr lang="en-US" altLang="en-US" dirty="0"/>
              <a:t>Recognize the valve type</a:t>
            </a:r>
          </a:p>
          <a:p>
            <a:r>
              <a:rPr lang="en-US" altLang="en-US" dirty="0"/>
              <a:t>Shut the valve when you have </a:t>
            </a:r>
            <a:r>
              <a:rPr lang="en-US" altLang="en-US" u="sng" dirty="0"/>
              <a:t>determined there is no smoke or fire</a:t>
            </a:r>
          </a:p>
          <a:p>
            <a:endParaRPr lang="en-US" dirty="0"/>
          </a:p>
        </p:txBody>
      </p:sp>
      <p:pic>
        <p:nvPicPr>
          <p:cNvPr id="9" name="Picture 8"/>
          <p:cNvPicPr>
            <a:picLocks noChangeAspect="1"/>
          </p:cNvPicPr>
          <p:nvPr/>
        </p:nvPicPr>
        <p:blipFill>
          <a:blip r:embed="rId2"/>
          <a:stretch>
            <a:fillRect/>
          </a:stretch>
        </p:blipFill>
        <p:spPr>
          <a:xfrm>
            <a:off x="7954031" y="1756177"/>
            <a:ext cx="4026887" cy="3859100"/>
          </a:xfrm>
          <a:prstGeom prst="rect">
            <a:avLst/>
          </a:prstGeom>
        </p:spPr>
      </p:pic>
      <p:pic>
        <p:nvPicPr>
          <p:cNvPr id="10" name="Picture 9"/>
          <p:cNvPicPr>
            <a:picLocks noChangeAspect="1"/>
          </p:cNvPicPr>
          <p:nvPr/>
        </p:nvPicPr>
        <p:blipFill>
          <a:blip r:embed="rId3"/>
          <a:stretch>
            <a:fillRect/>
          </a:stretch>
        </p:blipFill>
        <p:spPr>
          <a:xfrm>
            <a:off x="5110490" y="3685727"/>
            <a:ext cx="2469094" cy="1847248"/>
          </a:xfrm>
          <a:prstGeom prst="rect">
            <a:avLst/>
          </a:prstGeom>
        </p:spPr>
      </p:pic>
    </p:spTree>
    <p:extLst>
      <p:ext uri="{BB962C8B-B14F-4D97-AF65-F5344CB8AC3E}">
        <p14:creationId xmlns:p14="http://schemas.microsoft.com/office/powerpoint/2010/main" val="3380518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68F29B-65C7-44A3-A63B-E5EA93230CBE}"/>
              </a:ext>
            </a:extLst>
          </p:cNvPr>
          <p:cNvSpPr>
            <a:spLocks noGrp="1"/>
          </p:cNvSpPr>
          <p:nvPr>
            <p:ph type="title"/>
          </p:nvPr>
        </p:nvSpPr>
        <p:spPr/>
        <p:txBody>
          <a:bodyPr/>
          <a:lstStyle/>
          <a:p>
            <a:r>
              <a:rPr lang="en-US" dirty="0"/>
              <a:t>L.I.E.S.</a:t>
            </a:r>
          </a:p>
        </p:txBody>
      </p:sp>
      <p:sp>
        <p:nvSpPr>
          <p:cNvPr id="2" name="Content Placeholder 1">
            <a:extLst>
              <a:ext uri="{FF2B5EF4-FFF2-40B4-BE49-F238E27FC236}">
                <a16:creationId xmlns:a16="http://schemas.microsoft.com/office/drawing/2014/main" id="{1A87E5AF-2716-4CDA-882F-1EE2C6090F44}"/>
              </a:ext>
            </a:extLst>
          </p:cNvPr>
          <p:cNvSpPr>
            <a:spLocks noGrp="1"/>
          </p:cNvSpPr>
          <p:nvPr>
            <p:ph idx="1"/>
          </p:nvPr>
        </p:nvSpPr>
        <p:spPr/>
        <p:txBody>
          <a:bodyPr/>
          <a:lstStyle/>
          <a:p>
            <a:r>
              <a:rPr lang="en-US" dirty="0"/>
              <a:t>Always read labels </a:t>
            </a:r>
          </a:p>
          <a:p>
            <a:r>
              <a:rPr lang="en-US" dirty="0"/>
              <a:t>Use L.I.E.S. storage procedures</a:t>
            </a:r>
          </a:p>
          <a:p>
            <a:pPr lvl="1"/>
            <a:r>
              <a:rPr lang="en-US" dirty="0"/>
              <a:t>(</a:t>
            </a:r>
            <a:r>
              <a:rPr lang="en-US" b="1" u="sng" dirty="0"/>
              <a:t>L</a:t>
            </a:r>
            <a:r>
              <a:rPr lang="en-US" dirty="0"/>
              <a:t>imit, </a:t>
            </a:r>
            <a:r>
              <a:rPr lang="en-US" b="1" u="sng" dirty="0"/>
              <a:t>I</a:t>
            </a:r>
            <a:r>
              <a:rPr lang="en-US" dirty="0"/>
              <a:t>solate, </a:t>
            </a:r>
            <a:r>
              <a:rPr lang="en-US" b="1" u="sng" dirty="0"/>
              <a:t>E</a:t>
            </a:r>
            <a:r>
              <a:rPr lang="en-US" dirty="0"/>
              <a:t>liminate, </a:t>
            </a:r>
            <a:r>
              <a:rPr lang="en-US" b="1" u="sng" dirty="0"/>
              <a:t>S</a:t>
            </a:r>
            <a:r>
              <a:rPr lang="en-US" dirty="0"/>
              <a:t>eparate) </a:t>
            </a:r>
          </a:p>
        </p:txBody>
      </p:sp>
      <p:pic>
        <p:nvPicPr>
          <p:cNvPr id="6" name="Picture 5" descr="Photo of potentially flammable liquids in their containers. Read the labels on containers to identify flammable products.">
            <a:extLst>
              <a:ext uri="{FF2B5EF4-FFF2-40B4-BE49-F238E27FC236}">
                <a16:creationId xmlns:a16="http://schemas.microsoft.com/office/drawing/2014/main" id="{50C0C771-7DFD-447E-BDFF-10331D84DB97}"/>
              </a:ext>
            </a:extLst>
          </p:cNvPr>
          <p:cNvPicPr>
            <a:picLocks noChangeAspect="1"/>
          </p:cNvPicPr>
          <p:nvPr/>
        </p:nvPicPr>
        <p:blipFill>
          <a:blip r:embed="rId2"/>
          <a:stretch>
            <a:fillRect/>
          </a:stretch>
        </p:blipFill>
        <p:spPr>
          <a:xfrm>
            <a:off x="3866759" y="3303485"/>
            <a:ext cx="4458483" cy="2704658"/>
          </a:xfrm>
          <a:prstGeom prst="rect">
            <a:avLst/>
          </a:prstGeom>
        </p:spPr>
      </p:pic>
    </p:spTree>
    <p:extLst>
      <p:ext uri="{BB962C8B-B14F-4D97-AF65-F5344CB8AC3E}">
        <p14:creationId xmlns:p14="http://schemas.microsoft.com/office/powerpoint/2010/main" val="796958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6CE87A-9495-4F1C-8FAE-A1B68EDD1DCE}"/>
              </a:ext>
            </a:extLst>
          </p:cNvPr>
          <p:cNvSpPr>
            <a:spLocks noGrp="1"/>
          </p:cNvSpPr>
          <p:nvPr>
            <p:ph type="title"/>
          </p:nvPr>
        </p:nvSpPr>
        <p:spPr/>
        <p:txBody>
          <a:bodyPr/>
          <a:lstStyle/>
          <a:p>
            <a:r>
              <a:rPr lang="en-US" dirty="0"/>
              <a:t>Hazardous Materials</a:t>
            </a:r>
          </a:p>
        </p:txBody>
      </p:sp>
      <p:sp>
        <p:nvSpPr>
          <p:cNvPr id="2" name="Content Placeholder 1">
            <a:extLst>
              <a:ext uri="{FF2B5EF4-FFF2-40B4-BE49-F238E27FC236}">
                <a16:creationId xmlns:a16="http://schemas.microsoft.com/office/drawing/2014/main" id="{27508856-C5C7-44FC-82EB-C305D2CA5B55}"/>
              </a:ext>
            </a:extLst>
          </p:cNvPr>
          <p:cNvSpPr>
            <a:spLocks noGrp="1"/>
          </p:cNvSpPr>
          <p:nvPr>
            <p:ph idx="1"/>
          </p:nvPr>
        </p:nvSpPr>
        <p:spPr/>
        <p:txBody>
          <a:bodyPr/>
          <a:lstStyle/>
          <a:p>
            <a:r>
              <a:rPr lang="en-US" dirty="0"/>
              <a:t>Corrode other materials</a:t>
            </a:r>
          </a:p>
          <a:p>
            <a:r>
              <a:rPr lang="en-US" dirty="0"/>
              <a:t>Explode or are easily ignited</a:t>
            </a:r>
          </a:p>
          <a:p>
            <a:r>
              <a:rPr lang="en-US" dirty="0"/>
              <a:t>React strongly with water</a:t>
            </a:r>
          </a:p>
          <a:p>
            <a:r>
              <a:rPr lang="en-US" dirty="0"/>
              <a:t>Are unstable when exposed to heat or shock</a:t>
            </a:r>
          </a:p>
          <a:p>
            <a:r>
              <a:rPr lang="en-US" dirty="0"/>
              <a:t>Are otherwise toxic to humans, animals, or the environment through absorption, inhalation, injection, or ingestion </a:t>
            </a:r>
          </a:p>
        </p:txBody>
      </p:sp>
    </p:spTree>
    <p:extLst>
      <p:ext uri="{BB962C8B-B14F-4D97-AF65-F5344CB8AC3E}">
        <p14:creationId xmlns:p14="http://schemas.microsoft.com/office/powerpoint/2010/main" val="1158083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71D58B-F7E0-42C4-92A0-A43D8A89FAB2}"/>
              </a:ext>
            </a:extLst>
          </p:cNvPr>
          <p:cNvSpPr>
            <a:spLocks noGrp="1"/>
          </p:cNvSpPr>
          <p:nvPr>
            <p:ph type="title"/>
          </p:nvPr>
        </p:nvSpPr>
        <p:spPr/>
        <p:txBody>
          <a:bodyPr>
            <a:normAutofit fontScale="90000"/>
          </a:bodyPr>
          <a:lstStyle/>
          <a:p>
            <a:r>
              <a:rPr lang="en-US" dirty="0"/>
              <a:t>Identifying Stored Hazardous Materials</a:t>
            </a:r>
          </a:p>
        </p:txBody>
      </p:sp>
      <p:pic>
        <p:nvPicPr>
          <p:cNvPr id="6" name="Picture 5" descr="The National Fire Protection Association (NFPA) 704 Diamond is a concise system for identifying the hazards associated with specific materials. CERT volunteers will find the NFPA 704 Diamond placard on fixed facilities where hazardous materials are used or stored. The diamond is divided into four colored quadrants, each with a rating number inside of it, which indicates the degree of risk associated with the material. The red quadrant describes the material’s flammability. The blue quadrant indicates health hazard. The yellow quadrant indicates reactivity. The white quadrant indicates special precautions. The red, blue, and yellow quadrants contain numbers ranging from zero to four. The higher the number the higher the risk. The white quadrant contains either a W to indicate a material that displays unusual reactivity with water or OX to indicate a material that possesses oxidizing properties.">
            <a:extLst>
              <a:ext uri="{FF2B5EF4-FFF2-40B4-BE49-F238E27FC236}">
                <a16:creationId xmlns:a16="http://schemas.microsoft.com/office/drawing/2014/main" id="{0A53AE0C-3075-4AF7-A020-64C3D0F98025}"/>
              </a:ext>
            </a:extLst>
          </p:cNvPr>
          <p:cNvPicPr>
            <a:picLocks noChangeAspect="1"/>
          </p:cNvPicPr>
          <p:nvPr/>
        </p:nvPicPr>
        <p:blipFill>
          <a:blip r:embed="rId2"/>
          <a:stretch>
            <a:fillRect/>
          </a:stretch>
        </p:blipFill>
        <p:spPr>
          <a:xfrm>
            <a:off x="1163050" y="1701734"/>
            <a:ext cx="4787660" cy="4166490"/>
          </a:xfrm>
          <a:prstGeom prst="rect">
            <a:avLst/>
          </a:prstGeom>
        </p:spPr>
      </p:pic>
      <p:sp>
        <p:nvSpPr>
          <p:cNvPr id="8" name="Content Placeholder 1">
            <a:extLst>
              <a:ext uri="{FF2B5EF4-FFF2-40B4-BE49-F238E27FC236}">
                <a16:creationId xmlns:a16="http://schemas.microsoft.com/office/drawing/2014/main" id="{17EA9F11-1346-E1B4-78D5-3856C780F894}"/>
              </a:ext>
            </a:extLst>
          </p:cNvPr>
          <p:cNvSpPr txBox="1">
            <a:spLocks/>
          </p:cNvSpPr>
          <p:nvPr/>
        </p:nvSpPr>
        <p:spPr>
          <a:xfrm>
            <a:off x="7299902" y="2579366"/>
            <a:ext cx="4493087" cy="2664871"/>
          </a:xfrm>
          <a:prstGeom prst="rect">
            <a:avLst/>
          </a:prstGeom>
        </p:spPr>
        <p:txBody>
          <a:bodyPr vert="horz" lIns="91440" tIns="45720" rIns="91440" bIns="45720" rtlCol="0">
            <a:normAutofit/>
          </a:bodyPr>
          <a:lstStyle>
            <a:lvl1pPr marL="228594" indent="-228594" algn="l" defTabSz="914377"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100000"/>
              </a:lnSpc>
              <a:spcBef>
                <a:spcPts val="6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100000"/>
              </a:lnSpc>
              <a:spcBef>
                <a:spcPts val="6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10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10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marR="0" lvl="0"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NFPA 704 Diamond White Quadrant:</a:t>
            </a:r>
          </a:p>
          <a:p>
            <a:pPr marL="685783" marR="0" lvl="1"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W: Shows unusual reactivity with water</a:t>
            </a:r>
          </a:p>
          <a:p>
            <a:pPr marL="685783" marR="0" lvl="1" indent="-228594"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OX: Possesses oxidizing properties</a:t>
            </a:r>
            <a:endPar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06845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570B56-703B-43EB-93DB-C6D4733DC64E}"/>
              </a:ext>
            </a:extLst>
          </p:cNvPr>
          <p:cNvSpPr>
            <a:spLocks noGrp="1"/>
          </p:cNvSpPr>
          <p:nvPr>
            <p:ph type="title"/>
          </p:nvPr>
        </p:nvSpPr>
        <p:spPr/>
        <p:txBody>
          <a:bodyPr>
            <a:normAutofit/>
          </a:bodyPr>
          <a:lstStyle/>
          <a:p>
            <a:r>
              <a:rPr lang="en-US" dirty="0"/>
              <a:t>Global Harmonized System</a:t>
            </a:r>
          </a:p>
        </p:txBody>
      </p:sp>
      <p:pic>
        <p:nvPicPr>
          <p:cNvPr id="6" name="Picture 5" descr="Diagram depicting the Globally Harmonized System of Classification and Labeling of Chemicals (GHS), which is a system developed by the United Nations as a voluntary international system for chemical hazard communication. The GHS includes methods for classifying all hazardous chemical substances and mixtures. There are three standard elements to a GHS safety label. Symbols use pictograms to communicate physical, health, and environmental hazard information. Signal Words indicate the severity of the hazard. “Danger” is used for severe hazards and “Warning” is used for less severe hazards. For lower level hazards, a signal word is not used. Hazard Statements are standardized phrases that describe each hazard presented by a chemical substance or mixture. Nine symbols represent distinct hazards. A silhouette represents carcinogens, mutagenicity, reproductive toxicity, respirator sensitizers, target organ toxicity, and aspiration toxicity. A flame represents flammables, pyrophoric, self-heating substances, substances that emit flammable gas, self-reactive, and organic peroxides. An exclamation mark represents irritants (skin and eye), skin sensitizers, acute toxicity (harmful), narcotic effects, respiratory tract irritants, and substances that are hazardous to the ozone layer. A gas cylinder represents gases under pressure. Vials pouring corrosive substances represent skin corrosion/burns, eye damage, and metal corrosion. An exploding bomb represents explosive materials, self-reactive, and organic peroxides. A flame over a circle represents oxidizers. A dead fish on land represents aquatic toxicity. A skull and crossbones represents acute toxicity, fatal or toxic.">
            <a:extLst>
              <a:ext uri="{FF2B5EF4-FFF2-40B4-BE49-F238E27FC236}">
                <a16:creationId xmlns:a16="http://schemas.microsoft.com/office/drawing/2014/main" id="{AF0D62C4-4A44-4A80-BF9F-53B29E840873}"/>
              </a:ext>
            </a:extLst>
          </p:cNvPr>
          <p:cNvPicPr>
            <a:picLocks noChangeAspect="1"/>
          </p:cNvPicPr>
          <p:nvPr/>
        </p:nvPicPr>
        <p:blipFill>
          <a:blip r:embed="rId2"/>
          <a:stretch>
            <a:fillRect/>
          </a:stretch>
        </p:blipFill>
        <p:spPr>
          <a:xfrm>
            <a:off x="3950110" y="1763059"/>
            <a:ext cx="4291780" cy="4240467"/>
          </a:xfrm>
          <a:prstGeom prst="rect">
            <a:avLst/>
          </a:prstGeom>
        </p:spPr>
      </p:pic>
    </p:spTree>
    <p:extLst>
      <p:ext uri="{BB962C8B-B14F-4D97-AF65-F5344CB8AC3E}">
        <p14:creationId xmlns:p14="http://schemas.microsoft.com/office/powerpoint/2010/main" val="3667955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35F2C2-5E6D-4B27-9395-DB2E32F43BF9}"/>
              </a:ext>
            </a:extLst>
          </p:cNvPr>
          <p:cNvSpPr>
            <a:spLocks noGrp="1"/>
          </p:cNvSpPr>
          <p:nvPr>
            <p:ph type="title"/>
          </p:nvPr>
        </p:nvSpPr>
        <p:spPr/>
        <p:txBody>
          <a:bodyPr/>
          <a:lstStyle/>
          <a:p>
            <a:r>
              <a:rPr lang="en-US" dirty="0"/>
              <a:t>HazMats in Transit</a:t>
            </a:r>
          </a:p>
        </p:txBody>
      </p:sp>
      <p:pic>
        <p:nvPicPr>
          <p:cNvPr id="7" name="Picture 6" descr="Set of 11 diamond-shaped DOT Placard Warning signs. 1 Orange sign reading “Explosives 1.1” with a line drawing of an explosion; 2 red sign reading “Flammable Gas 2” with a line drawing of a flame; 3 white sign reading “Inhalation Hazard 2” with a skull and crossbones; 4 red sign reading “Flammable 3” and a line drawing of a flame; 5 sign with red and white vertical stripes reading “Flammable Solid 4” and a line drawing of a flame”; 6 sign that is white on top and red on bottom, reading “Spontaneously Combustible 4” with a line drawing of a flame; 7 blue sign reading “Dangerous when wet 4” with a line drawing of a flame; 8 yellow sign reading “Oxidizer 5.1” with a line drawing of a flame around the top part of a circle, which sits above a horizontal line; 9 white sign reading “Poison 6” showing a skull and crossbones; 10 sign with yellow on the top and white on the bottom, reading “Radioactive 7” with the radioactive symbol; 11 sign with white on top and black on bottom, reading “Corrosive 8” with a line drawing of vials pouring liquids onto a surface and skin with lines showing a reaction.">
            <a:extLst>
              <a:ext uri="{FF2B5EF4-FFF2-40B4-BE49-F238E27FC236}">
                <a16:creationId xmlns:a16="http://schemas.microsoft.com/office/drawing/2014/main" id="{A8DC4E03-15E1-4E56-AAF8-05028EF85C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3840" y="1869562"/>
            <a:ext cx="6744320" cy="3534852"/>
          </a:xfrm>
          <a:prstGeom prst="rect">
            <a:avLst/>
          </a:prstGeom>
        </p:spPr>
      </p:pic>
    </p:spTree>
    <p:extLst>
      <p:ext uri="{BB962C8B-B14F-4D97-AF65-F5344CB8AC3E}">
        <p14:creationId xmlns:p14="http://schemas.microsoft.com/office/powerpoint/2010/main" val="3548733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C257BA-B455-43CE-A655-B7A2933E84F9}"/>
              </a:ext>
            </a:extLst>
          </p:cNvPr>
          <p:cNvSpPr>
            <a:spLocks noGrp="1"/>
          </p:cNvSpPr>
          <p:nvPr>
            <p:ph type="title"/>
          </p:nvPr>
        </p:nvSpPr>
        <p:spPr/>
        <p:txBody>
          <a:bodyPr/>
          <a:lstStyle/>
          <a:p>
            <a:r>
              <a:rPr lang="en-US" dirty="0"/>
              <a:t>UN and NA Placards</a:t>
            </a:r>
          </a:p>
        </p:txBody>
      </p:sp>
      <p:pic>
        <p:nvPicPr>
          <p:cNvPr id="7" name="Picture 6" descr="Examples of placards from the United Nations and North American systems for warning about hazardous materials in transit. These contain information similar to the DOT placards, including symbols, hazard names, chemical classes, and chemical numbers.">
            <a:extLst>
              <a:ext uri="{FF2B5EF4-FFF2-40B4-BE49-F238E27FC236}">
                <a16:creationId xmlns:a16="http://schemas.microsoft.com/office/drawing/2014/main" id="{D2E02FE5-DF61-48CA-8307-902B396FD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408" y="1896039"/>
            <a:ext cx="7811184" cy="3886200"/>
          </a:xfrm>
          <a:prstGeom prst="rect">
            <a:avLst/>
          </a:prstGeom>
        </p:spPr>
      </p:pic>
    </p:spTree>
    <p:extLst>
      <p:ext uri="{BB962C8B-B14F-4D97-AF65-F5344CB8AC3E}">
        <p14:creationId xmlns:p14="http://schemas.microsoft.com/office/powerpoint/2010/main" val="26981016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9DAB4B-E6F3-4769-B3C3-B6BD8DEB6498}"/>
              </a:ext>
            </a:extLst>
          </p:cNvPr>
          <p:cNvSpPr>
            <a:spLocks noGrp="1"/>
          </p:cNvSpPr>
          <p:nvPr>
            <p:ph type="title"/>
          </p:nvPr>
        </p:nvSpPr>
        <p:spPr/>
        <p:txBody>
          <a:bodyPr/>
          <a:lstStyle/>
          <a:p>
            <a:r>
              <a:rPr lang="en-US" dirty="0"/>
              <a:t>Greater Than 1?</a:t>
            </a:r>
          </a:p>
        </p:txBody>
      </p:sp>
      <p:sp>
        <p:nvSpPr>
          <p:cNvPr id="2" name="Content Placeholder 1">
            <a:extLst>
              <a:ext uri="{FF2B5EF4-FFF2-40B4-BE49-F238E27FC236}">
                <a16:creationId xmlns:a16="http://schemas.microsoft.com/office/drawing/2014/main" id="{A02ACB84-26A1-4090-842C-95D0540F5590}"/>
              </a:ext>
            </a:extLst>
          </p:cNvPr>
          <p:cNvSpPr>
            <a:spLocks noGrp="1"/>
          </p:cNvSpPr>
          <p:nvPr>
            <p:ph idx="1"/>
          </p:nvPr>
        </p:nvSpPr>
        <p:spPr>
          <a:xfrm>
            <a:off x="1835357" y="4109572"/>
            <a:ext cx="8521287" cy="1716042"/>
          </a:xfrm>
        </p:spPr>
        <p:txBody>
          <a:bodyPr/>
          <a:lstStyle/>
          <a:p>
            <a:pPr marL="0" indent="0" algn="ctr">
              <a:buNone/>
            </a:pPr>
            <a:r>
              <a:rPr lang="en-US" b="1" dirty="0"/>
              <a:t>Remember:</a:t>
            </a:r>
          </a:p>
          <a:p>
            <a:pPr marL="0" indent="0" algn="ctr">
              <a:buNone/>
            </a:pPr>
            <a:r>
              <a:rPr lang="en-US" dirty="0"/>
              <a:t>All hazardous material placards are a stop sign for CERT volunteers!</a:t>
            </a:r>
          </a:p>
        </p:txBody>
      </p:sp>
      <p:pic>
        <p:nvPicPr>
          <p:cNvPr id="6" name="Picture 5" descr="A series of repeating stop signs.">
            <a:extLst>
              <a:ext uri="{FF2B5EF4-FFF2-40B4-BE49-F238E27FC236}">
                <a16:creationId xmlns:a16="http://schemas.microsoft.com/office/drawing/2014/main" id="{F318CE5E-8393-4C20-9010-19ACB0D02D1B}"/>
              </a:ext>
            </a:extLst>
          </p:cNvPr>
          <p:cNvPicPr>
            <a:picLocks noChangeAspect="1"/>
          </p:cNvPicPr>
          <p:nvPr/>
        </p:nvPicPr>
        <p:blipFill>
          <a:blip r:embed="rId2"/>
          <a:stretch>
            <a:fillRect/>
          </a:stretch>
        </p:blipFill>
        <p:spPr>
          <a:xfrm>
            <a:off x="4264967" y="1694464"/>
            <a:ext cx="3662064" cy="2415109"/>
          </a:xfrm>
          <a:prstGeom prst="rect">
            <a:avLst/>
          </a:prstGeom>
        </p:spPr>
      </p:pic>
    </p:spTree>
    <p:extLst>
      <p:ext uri="{BB962C8B-B14F-4D97-AF65-F5344CB8AC3E}">
        <p14:creationId xmlns:p14="http://schemas.microsoft.com/office/powerpoint/2010/main" val="3422932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9DAB4B-E6F3-4769-B3C3-B6BD8DEB6498}"/>
              </a:ext>
            </a:extLst>
          </p:cNvPr>
          <p:cNvSpPr>
            <a:spLocks noGrp="1"/>
          </p:cNvSpPr>
          <p:nvPr>
            <p:ph type="title"/>
          </p:nvPr>
        </p:nvSpPr>
        <p:spPr/>
        <p:txBody>
          <a:bodyPr/>
          <a:lstStyle/>
          <a:p>
            <a:r>
              <a:rPr lang="en-US" dirty="0"/>
              <a:t>Hands On….</a:t>
            </a:r>
          </a:p>
        </p:txBody>
      </p:sp>
      <p:sp>
        <p:nvSpPr>
          <p:cNvPr id="2" name="Content Placeholder 1">
            <a:extLst>
              <a:ext uri="{FF2B5EF4-FFF2-40B4-BE49-F238E27FC236}">
                <a16:creationId xmlns:a16="http://schemas.microsoft.com/office/drawing/2014/main" id="{A02ACB84-26A1-4090-842C-95D0540F5590}"/>
              </a:ext>
            </a:extLst>
          </p:cNvPr>
          <p:cNvSpPr>
            <a:spLocks noGrp="1"/>
          </p:cNvSpPr>
          <p:nvPr>
            <p:ph idx="1"/>
          </p:nvPr>
        </p:nvSpPr>
        <p:spPr>
          <a:xfrm>
            <a:off x="1835357" y="4109572"/>
            <a:ext cx="8521287" cy="1716042"/>
          </a:xfrm>
        </p:spPr>
        <p:txBody>
          <a:bodyPr/>
          <a:lstStyle/>
          <a:p>
            <a:pPr marL="0" indent="0" algn="ctr">
              <a:buNone/>
            </a:pPr>
            <a:r>
              <a:rPr lang="en-US" b="1" dirty="0"/>
              <a:t>Remember:</a:t>
            </a:r>
          </a:p>
          <a:p>
            <a:pPr marL="0" indent="0" algn="ctr">
              <a:buNone/>
            </a:pPr>
            <a:r>
              <a:rPr lang="en-US" b="1" dirty="0">
                <a:solidFill>
                  <a:srgbClr val="C00000"/>
                </a:solidFill>
              </a:rPr>
              <a:t>Safety First!!!</a:t>
            </a:r>
          </a:p>
        </p:txBody>
      </p:sp>
      <p:sp>
        <p:nvSpPr>
          <p:cNvPr id="7" name="TextBox 6"/>
          <p:cNvSpPr txBox="1"/>
          <p:nvPr/>
        </p:nvSpPr>
        <p:spPr>
          <a:xfrm>
            <a:off x="86264" y="1752029"/>
            <a:ext cx="4899804" cy="954107"/>
          </a:xfrm>
          <a:prstGeom prst="rect">
            <a:avLst/>
          </a:prstGeom>
          <a:noFill/>
        </p:spPr>
        <p:txBody>
          <a:bodyPr wrap="square" rtlCol="0">
            <a:spAutoFit/>
          </a:bodyPr>
          <a:lstStyle/>
          <a:p>
            <a:pPr marL="457200" indent="-228600">
              <a:buFont typeface="Arial" panose="020B0604020202020204" pitchFamily="34" charset="0"/>
              <a:buChar char="•"/>
            </a:pPr>
            <a:r>
              <a:rPr lang="en-US" sz="2800" dirty="0">
                <a:latin typeface="Arial" panose="020B0604020202020204" pitchFamily="34" charset="0"/>
                <a:cs typeface="Arial" panose="020B0604020202020204" pitchFamily="34" charset="0"/>
              </a:rPr>
              <a:t>Fire Extinguisher Training</a:t>
            </a:r>
          </a:p>
          <a:p>
            <a:pPr marL="457200" indent="-228600">
              <a:buFont typeface="Arial" panose="020B0604020202020204" pitchFamily="34" charset="0"/>
              <a:buChar char="•"/>
            </a:pPr>
            <a:r>
              <a:rPr lang="en-US" sz="2800" dirty="0">
                <a:latin typeface="Arial" panose="020B0604020202020204" pitchFamily="34" charset="0"/>
                <a:cs typeface="Arial" panose="020B0604020202020204" pitchFamily="34" charset="0"/>
              </a:rPr>
              <a:t>Mini </a:t>
            </a:r>
            <a:r>
              <a:rPr lang="en-US" sz="2800">
                <a:latin typeface="Arial" panose="020B0604020202020204" pitchFamily="34" charset="0"/>
                <a:cs typeface="Arial" panose="020B0604020202020204" pitchFamily="34" charset="0"/>
              </a:rPr>
              <a:t>Pumper Training</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3307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EF47E6-A53B-4472-A8A0-665B6088550A}"/>
              </a:ext>
            </a:extLst>
          </p:cNvPr>
          <p:cNvSpPr>
            <a:spLocks noGrp="1"/>
          </p:cNvSpPr>
          <p:nvPr>
            <p:ph type="title"/>
          </p:nvPr>
        </p:nvSpPr>
        <p:spPr/>
        <p:txBody>
          <a:bodyPr/>
          <a:lstStyle/>
          <a:p>
            <a:r>
              <a:rPr lang="en-US" dirty="0"/>
              <a:t>CERT Priorities</a:t>
            </a:r>
          </a:p>
        </p:txBody>
      </p:sp>
      <p:sp>
        <p:nvSpPr>
          <p:cNvPr id="2" name="Content Placeholder 1">
            <a:extLst>
              <a:ext uri="{FF2B5EF4-FFF2-40B4-BE49-F238E27FC236}">
                <a16:creationId xmlns:a16="http://schemas.microsoft.com/office/drawing/2014/main" id="{639EF6B8-D7C4-43E3-9244-F1F2E676DD01}"/>
              </a:ext>
            </a:extLst>
          </p:cNvPr>
          <p:cNvSpPr>
            <a:spLocks noGrp="1"/>
          </p:cNvSpPr>
          <p:nvPr>
            <p:ph idx="1"/>
          </p:nvPr>
        </p:nvSpPr>
        <p:spPr>
          <a:xfrm>
            <a:off x="112144" y="1521231"/>
            <a:ext cx="7967828" cy="2136370"/>
          </a:xfrm>
        </p:spPr>
        <p:txBody>
          <a:bodyPr>
            <a:normAutofit/>
          </a:bodyPr>
          <a:lstStyle/>
          <a:p>
            <a:r>
              <a:rPr lang="en-US" dirty="0"/>
              <a:t>Rescuer safety is number one priority</a:t>
            </a:r>
          </a:p>
          <a:p>
            <a:pPr lvl="1"/>
            <a:r>
              <a:rPr lang="en-US" dirty="0"/>
              <a:t>Always work with a buddy</a:t>
            </a:r>
          </a:p>
          <a:p>
            <a:pPr lvl="1"/>
            <a:r>
              <a:rPr lang="en-US" dirty="0"/>
              <a:t>Always wear safety equipment </a:t>
            </a:r>
          </a:p>
          <a:p>
            <a:pPr lvl="1"/>
            <a:endParaRPr lang="en-US" dirty="0"/>
          </a:p>
          <a:p>
            <a:endParaRPr lang="en-US" dirty="0"/>
          </a:p>
        </p:txBody>
      </p:sp>
      <p:pic>
        <p:nvPicPr>
          <p:cNvPr id="7"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31258" y="2175733"/>
            <a:ext cx="2604103" cy="347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1">
            <a:extLst>
              <a:ext uri="{FF2B5EF4-FFF2-40B4-BE49-F238E27FC236}">
                <a16:creationId xmlns:a16="http://schemas.microsoft.com/office/drawing/2014/main" id="{D8809728-5A88-2678-97B7-0766688C756E}"/>
              </a:ext>
            </a:extLst>
          </p:cNvPr>
          <p:cNvSpPr txBox="1">
            <a:spLocks/>
          </p:cNvSpPr>
          <p:nvPr/>
        </p:nvSpPr>
        <p:spPr>
          <a:xfrm>
            <a:off x="420190" y="3196907"/>
            <a:ext cx="7967828" cy="188144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400" rtl="0" eaLnBrk="1" latinLnBrk="0" hangingPunct="1">
              <a:lnSpc>
                <a:spcPct val="100000"/>
              </a:lnSpc>
              <a:spcBef>
                <a:spcPts val="6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89" lvl="1" indent="0">
              <a:buFont typeface="Arial" panose="020B0604020202020204" pitchFamily="34" charset="0"/>
              <a:buNone/>
            </a:pPr>
            <a:endParaRPr lang="en-US" dirty="0"/>
          </a:p>
          <a:p>
            <a:pPr marL="0" lvl="1" indent="0" algn="ctr">
              <a:buFont typeface="Arial" panose="020B0604020202020204" pitchFamily="34" charset="0"/>
              <a:buNone/>
            </a:pPr>
            <a:r>
              <a:rPr lang="en-US" sz="2800" b="1" dirty="0"/>
              <a:t>CERT Goal:</a:t>
            </a:r>
          </a:p>
          <a:p>
            <a:pPr marL="0" lvl="1" indent="0" algn="ctr">
              <a:buFont typeface="Arial" panose="020B0604020202020204" pitchFamily="34" charset="0"/>
              <a:buNone/>
            </a:pPr>
            <a:r>
              <a:rPr lang="en-US" sz="2800" b="1" dirty="0"/>
              <a:t>Do the greatest good for the greatest number</a:t>
            </a:r>
            <a:r>
              <a:rPr lang="en-US" b="1" dirty="0"/>
              <a:t> </a:t>
            </a:r>
          </a:p>
          <a:p>
            <a:endParaRPr lang="en-US" dirty="0"/>
          </a:p>
        </p:txBody>
      </p:sp>
    </p:spTree>
    <p:extLst>
      <p:ext uri="{BB962C8B-B14F-4D97-AF65-F5344CB8AC3E}">
        <p14:creationId xmlns:p14="http://schemas.microsoft.com/office/powerpoint/2010/main" val="290787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EF47E6-A53B-4472-A8A0-665B6088550A}"/>
              </a:ext>
            </a:extLst>
          </p:cNvPr>
          <p:cNvSpPr>
            <a:spLocks noGrp="1"/>
          </p:cNvSpPr>
          <p:nvPr>
            <p:ph type="title"/>
          </p:nvPr>
        </p:nvSpPr>
        <p:spPr/>
        <p:txBody>
          <a:bodyPr/>
          <a:lstStyle/>
          <a:p>
            <a:r>
              <a:rPr lang="en-US" dirty="0"/>
              <a:t>Fire Facts</a:t>
            </a:r>
          </a:p>
        </p:txBody>
      </p:sp>
      <p:sp>
        <p:nvSpPr>
          <p:cNvPr id="2" name="Content Placeholder 1">
            <a:extLst>
              <a:ext uri="{FF2B5EF4-FFF2-40B4-BE49-F238E27FC236}">
                <a16:creationId xmlns:a16="http://schemas.microsoft.com/office/drawing/2014/main" id="{639EF6B8-D7C4-43E3-9244-F1F2E676DD01}"/>
              </a:ext>
            </a:extLst>
          </p:cNvPr>
          <p:cNvSpPr>
            <a:spLocks noGrp="1"/>
          </p:cNvSpPr>
          <p:nvPr>
            <p:ph idx="1"/>
          </p:nvPr>
        </p:nvSpPr>
        <p:spPr>
          <a:xfrm>
            <a:off x="250166" y="1521230"/>
            <a:ext cx="11520655" cy="4781145"/>
          </a:xfrm>
        </p:spPr>
        <p:txBody>
          <a:bodyPr>
            <a:normAutofit/>
          </a:bodyPr>
          <a:lstStyle/>
          <a:p>
            <a:pPr defTabSz="457200">
              <a:spcAft>
                <a:spcPts val="600"/>
              </a:spcAft>
              <a:defRPr/>
            </a:pPr>
            <a:r>
              <a:rPr lang="en-US" dirty="0"/>
              <a:t>More Americans killed each year from fire than all natural disasters combined</a:t>
            </a:r>
          </a:p>
          <a:p>
            <a:pPr defTabSz="457200">
              <a:spcAft>
                <a:spcPts val="600"/>
              </a:spcAft>
              <a:defRPr/>
            </a:pPr>
            <a:r>
              <a:rPr lang="en-US" dirty="0"/>
              <a:t>Many victims are children under five and adults over 65</a:t>
            </a:r>
          </a:p>
          <a:p>
            <a:pPr defTabSz="457200">
              <a:spcAft>
                <a:spcPts val="600"/>
              </a:spcAft>
              <a:defRPr/>
            </a:pPr>
            <a:r>
              <a:rPr lang="en-US" dirty="0"/>
              <a:t>Fires happen </a:t>
            </a:r>
            <a:r>
              <a:rPr lang="en-US" u="sng" dirty="0"/>
              <a:t>every day</a:t>
            </a:r>
            <a:r>
              <a:rPr lang="en-US" dirty="0"/>
              <a:t> in LA</a:t>
            </a:r>
          </a:p>
          <a:p>
            <a:pPr defTabSz="457200">
              <a:spcAft>
                <a:spcPts val="600"/>
              </a:spcAft>
              <a:defRPr/>
            </a:pPr>
            <a:r>
              <a:rPr lang="en-US" dirty="0"/>
              <a:t>Multiple fires occur after earthquakes; can become firestorms if not quickly controlled</a:t>
            </a:r>
          </a:p>
          <a:p>
            <a:pPr defTabSz="457200">
              <a:spcAft>
                <a:spcPts val="600"/>
              </a:spcAft>
              <a:defRPr/>
            </a:pPr>
            <a:r>
              <a:rPr lang="en-US" dirty="0"/>
              <a:t>Over $7 billion in property damage annually</a:t>
            </a:r>
          </a:p>
          <a:p>
            <a:endParaRPr lang="en-US" dirty="0"/>
          </a:p>
        </p:txBody>
      </p:sp>
    </p:spTree>
    <p:extLst>
      <p:ext uri="{BB962C8B-B14F-4D97-AF65-F5344CB8AC3E}">
        <p14:creationId xmlns:p14="http://schemas.microsoft.com/office/powerpoint/2010/main" val="2095253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EF47E6-A53B-4472-A8A0-665B6088550A}"/>
              </a:ext>
            </a:extLst>
          </p:cNvPr>
          <p:cNvSpPr>
            <a:spLocks noGrp="1"/>
          </p:cNvSpPr>
          <p:nvPr>
            <p:ph type="title"/>
          </p:nvPr>
        </p:nvSpPr>
        <p:spPr/>
        <p:txBody>
          <a:bodyPr/>
          <a:lstStyle/>
          <a:p>
            <a:r>
              <a:rPr lang="en-US" dirty="0"/>
              <a:t>Fire Facts</a:t>
            </a:r>
          </a:p>
        </p:txBody>
      </p:sp>
      <p:sp>
        <p:nvSpPr>
          <p:cNvPr id="2" name="Content Placeholder 1">
            <a:extLst>
              <a:ext uri="{FF2B5EF4-FFF2-40B4-BE49-F238E27FC236}">
                <a16:creationId xmlns:a16="http://schemas.microsoft.com/office/drawing/2014/main" id="{639EF6B8-D7C4-43E3-9244-F1F2E676DD01}"/>
              </a:ext>
            </a:extLst>
          </p:cNvPr>
          <p:cNvSpPr>
            <a:spLocks noGrp="1"/>
          </p:cNvSpPr>
          <p:nvPr>
            <p:ph idx="1"/>
          </p:nvPr>
        </p:nvSpPr>
        <p:spPr>
          <a:xfrm>
            <a:off x="181155" y="1521230"/>
            <a:ext cx="7004649" cy="4781145"/>
          </a:xfrm>
        </p:spPr>
        <p:txBody>
          <a:bodyPr>
            <a:normAutofit/>
          </a:bodyPr>
          <a:lstStyle/>
          <a:p>
            <a:pPr>
              <a:spcAft>
                <a:spcPts val="600"/>
              </a:spcAft>
            </a:pPr>
            <a:r>
              <a:rPr lang="en-US" b="1" dirty="0"/>
              <a:t>Fire is FAST! </a:t>
            </a:r>
            <a:r>
              <a:rPr lang="en-US" dirty="0"/>
              <a:t>Fires can double in size every 30 seconds</a:t>
            </a:r>
          </a:p>
          <a:p>
            <a:pPr>
              <a:spcAft>
                <a:spcPts val="600"/>
              </a:spcAft>
            </a:pPr>
            <a:r>
              <a:rPr lang="en-US" b="1" dirty="0"/>
              <a:t>Fire is HOT! </a:t>
            </a:r>
            <a:r>
              <a:rPr lang="en-US" dirty="0"/>
              <a:t>Heat is more threatening than flames</a:t>
            </a:r>
          </a:p>
          <a:p>
            <a:pPr>
              <a:spcAft>
                <a:spcPts val="600"/>
              </a:spcAft>
            </a:pPr>
            <a:r>
              <a:rPr lang="en-US" b="1" dirty="0"/>
              <a:t>Fire is DARK! </a:t>
            </a:r>
            <a:r>
              <a:rPr lang="en-US" dirty="0"/>
              <a:t>Fire starts bright, but quickly produces black smoke and complete darkness</a:t>
            </a:r>
          </a:p>
          <a:p>
            <a:pPr>
              <a:spcAft>
                <a:spcPts val="600"/>
              </a:spcAft>
            </a:pPr>
            <a:r>
              <a:rPr lang="en-US" b="1" dirty="0"/>
              <a:t>Fire is DEADLY! </a:t>
            </a:r>
            <a:r>
              <a:rPr lang="en-US" dirty="0"/>
              <a:t>Smoke and toxic gases kill more people than flames do </a:t>
            </a:r>
          </a:p>
          <a:p>
            <a:endParaRPr lang="en-US" dirty="0"/>
          </a:p>
        </p:txBody>
      </p:sp>
      <p:pic>
        <p:nvPicPr>
          <p:cNvPr id="7" name="Picture 6"/>
          <p:cNvPicPr>
            <a:picLocks noChangeAspect="1"/>
          </p:cNvPicPr>
          <p:nvPr/>
        </p:nvPicPr>
        <p:blipFill>
          <a:blip r:embed="rId2"/>
          <a:stretch>
            <a:fillRect/>
          </a:stretch>
        </p:blipFill>
        <p:spPr>
          <a:xfrm>
            <a:off x="7047782" y="2010300"/>
            <a:ext cx="5006196" cy="2815985"/>
          </a:xfrm>
          <a:prstGeom prst="rect">
            <a:avLst/>
          </a:prstGeom>
        </p:spPr>
      </p:pic>
    </p:spTree>
    <p:extLst>
      <p:ext uri="{BB962C8B-B14F-4D97-AF65-F5344CB8AC3E}">
        <p14:creationId xmlns:p14="http://schemas.microsoft.com/office/powerpoint/2010/main" val="312379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EF47E6-A53B-4472-A8A0-665B6088550A}"/>
              </a:ext>
            </a:extLst>
          </p:cNvPr>
          <p:cNvSpPr>
            <a:spLocks noGrp="1"/>
          </p:cNvSpPr>
          <p:nvPr>
            <p:ph type="title"/>
          </p:nvPr>
        </p:nvSpPr>
        <p:spPr/>
        <p:txBody>
          <a:bodyPr/>
          <a:lstStyle/>
          <a:p>
            <a:r>
              <a:rPr lang="en-US" dirty="0"/>
              <a:t>Fire Facts – USC </a:t>
            </a:r>
          </a:p>
        </p:txBody>
      </p:sp>
      <p:sp>
        <p:nvSpPr>
          <p:cNvPr id="9" name="Content Placeholder 8"/>
          <p:cNvSpPr>
            <a:spLocks noGrp="1"/>
          </p:cNvSpPr>
          <p:nvPr>
            <p:ph idx="1"/>
          </p:nvPr>
        </p:nvSpPr>
        <p:spPr>
          <a:xfrm>
            <a:off x="250166" y="1521230"/>
            <a:ext cx="11520655" cy="4781145"/>
          </a:xfrm>
        </p:spPr>
        <p:txBody>
          <a:bodyPr/>
          <a:lstStyle/>
          <a:p>
            <a:pPr>
              <a:spcAft>
                <a:spcPts val="600"/>
              </a:spcAft>
            </a:pPr>
            <a:r>
              <a:rPr lang="en-US" altLang="en-US" dirty="0"/>
              <a:t>Several major fires at Fraternities, some with injuries</a:t>
            </a:r>
          </a:p>
          <a:p>
            <a:pPr>
              <a:spcAft>
                <a:spcPts val="600"/>
              </a:spcAft>
            </a:pPr>
            <a:r>
              <a:rPr lang="en-US" altLang="en-US" dirty="0"/>
              <a:t>Occasional fires in laboratories</a:t>
            </a:r>
          </a:p>
          <a:p>
            <a:pPr>
              <a:spcAft>
                <a:spcPts val="600"/>
              </a:spcAft>
            </a:pPr>
            <a:r>
              <a:rPr lang="en-US" altLang="en-US" dirty="0" err="1"/>
              <a:t>Birnkrant</a:t>
            </a:r>
            <a:r>
              <a:rPr lang="en-US" altLang="en-US" dirty="0"/>
              <a:t> Residence Hall (1995) and Troy Residence Hall (1997)</a:t>
            </a:r>
          </a:p>
          <a:p>
            <a:pPr>
              <a:spcAft>
                <a:spcPts val="600"/>
              </a:spcAft>
            </a:pPr>
            <a:r>
              <a:rPr lang="en-US" altLang="en-US" b="1" dirty="0">
                <a:solidFill>
                  <a:srgbClr val="FF0000"/>
                </a:solidFill>
              </a:rPr>
              <a:t>Never</a:t>
            </a:r>
            <a:r>
              <a:rPr lang="en-US" altLang="en-US" dirty="0"/>
              <a:t> a fatality in USC-owned building</a:t>
            </a:r>
          </a:p>
          <a:p>
            <a:endParaRPr lang="en-US" dirty="0"/>
          </a:p>
        </p:txBody>
      </p:sp>
    </p:spTree>
    <p:extLst>
      <p:ext uri="{BB962C8B-B14F-4D97-AF65-F5344CB8AC3E}">
        <p14:creationId xmlns:p14="http://schemas.microsoft.com/office/powerpoint/2010/main" val="4228787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 depicting the Fire Triangle. Fire requires three elements to exist: heat, fuel, and oxygen. Working together, these three elements of the Fire Triangle create a chemical exothermic reaction, which is fire.">
            <a:extLst>
              <a:ext uri="{FF2B5EF4-FFF2-40B4-BE49-F238E27FC236}">
                <a16:creationId xmlns:a16="http://schemas.microsoft.com/office/drawing/2014/main" id="{0E47934F-5427-4152-B67A-BD72929821C9}"/>
              </a:ext>
            </a:extLst>
          </p:cNvPr>
          <p:cNvPicPr>
            <a:picLocks noChangeAspect="1"/>
          </p:cNvPicPr>
          <p:nvPr/>
        </p:nvPicPr>
        <p:blipFill>
          <a:blip r:embed="rId2"/>
          <a:stretch>
            <a:fillRect/>
          </a:stretch>
        </p:blipFill>
        <p:spPr>
          <a:xfrm>
            <a:off x="1736396" y="1740948"/>
            <a:ext cx="4126031" cy="4117241"/>
          </a:xfrm>
          <a:prstGeom prst="rect">
            <a:avLst/>
          </a:prstGeom>
        </p:spPr>
      </p:pic>
      <p:sp>
        <p:nvSpPr>
          <p:cNvPr id="3" name="Title 2">
            <a:extLst>
              <a:ext uri="{FF2B5EF4-FFF2-40B4-BE49-F238E27FC236}">
                <a16:creationId xmlns:a16="http://schemas.microsoft.com/office/drawing/2014/main" id="{500EA803-0AE9-4DCB-A11F-D1EB76276C01}"/>
              </a:ext>
            </a:extLst>
          </p:cNvPr>
          <p:cNvSpPr>
            <a:spLocks noGrp="1"/>
          </p:cNvSpPr>
          <p:nvPr>
            <p:ph type="title"/>
          </p:nvPr>
        </p:nvSpPr>
        <p:spPr/>
        <p:txBody>
          <a:bodyPr/>
          <a:lstStyle/>
          <a:p>
            <a:r>
              <a:rPr lang="en-US" dirty="0"/>
              <a:t>The Fire Triangle</a:t>
            </a:r>
          </a:p>
        </p:txBody>
      </p:sp>
      <p:sp>
        <p:nvSpPr>
          <p:cNvPr id="2" name="TextBox 1"/>
          <p:cNvSpPr txBox="1"/>
          <p:nvPr/>
        </p:nvSpPr>
        <p:spPr>
          <a:xfrm>
            <a:off x="6429713" y="2383796"/>
            <a:ext cx="5563291" cy="2831544"/>
          </a:xfrm>
          <a:prstGeom prst="rect">
            <a:avLst/>
          </a:prstGeom>
          <a:noFill/>
        </p:spPr>
        <p:txBody>
          <a:bodyPr wrap="square" rtlCol="0">
            <a:spAutoFit/>
          </a:bodyPr>
          <a:lstStyle/>
          <a:p>
            <a:r>
              <a:rPr lang="en-US" altLang="en-US" sz="2400" dirty="0">
                <a:latin typeface="Arial" panose="020B0604020202020204" pitchFamily="34" charset="0"/>
                <a:cs typeface="Arial" panose="020B0604020202020204" pitchFamily="34" charset="0"/>
              </a:rPr>
              <a:t>If you can knock out one of the Fire Triangle Legs you can knock a fire out!</a:t>
            </a:r>
          </a:p>
          <a:p>
            <a:endParaRPr lang="en-US" altLang="en-US" dirty="0">
              <a:latin typeface="Arial" panose="020B0604020202020204" pitchFamily="34" charset="0"/>
              <a:cs typeface="Arial" panose="020B0604020202020204" pitchFamily="34" charset="0"/>
            </a:endParaRPr>
          </a:p>
          <a:p>
            <a:pPr indent="-22860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Heat</a:t>
            </a:r>
          </a:p>
          <a:p>
            <a:pPr indent="-22860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Fuel</a:t>
            </a:r>
          </a:p>
          <a:p>
            <a:pPr indent="-22860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Oxygen</a:t>
            </a:r>
          </a:p>
          <a:p>
            <a:pPr indent="-22860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Chemical Reaction</a:t>
            </a:r>
          </a:p>
        </p:txBody>
      </p:sp>
    </p:spTree>
    <p:extLst>
      <p:ext uri="{BB962C8B-B14F-4D97-AF65-F5344CB8AC3E}">
        <p14:creationId xmlns:p14="http://schemas.microsoft.com/office/powerpoint/2010/main" val="858435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324B69-1F00-4805-AC12-C23BFDF98AF5}"/>
              </a:ext>
            </a:extLst>
          </p:cNvPr>
          <p:cNvSpPr>
            <a:spLocks noGrp="1"/>
          </p:cNvSpPr>
          <p:nvPr>
            <p:ph type="title"/>
          </p:nvPr>
        </p:nvSpPr>
        <p:spPr/>
        <p:txBody>
          <a:bodyPr/>
          <a:lstStyle/>
          <a:p>
            <a:r>
              <a:rPr lang="en-US" dirty="0"/>
              <a:t>Classes of Fire</a:t>
            </a:r>
          </a:p>
        </p:txBody>
      </p:sp>
      <p:sp>
        <p:nvSpPr>
          <p:cNvPr id="2" name="Content Placeholder 1">
            <a:extLst>
              <a:ext uri="{FF2B5EF4-FFF2-40B4-BE49-F238E27FC236}">
                <a16:creationId xmlns:a16="http://schemas.microsoft.com/office/drawing/2014/main" id="{E59FB704-BE47-4DD0-89C6-DBA52AF5138F}"/>
              </a:ext>
            </a:extLst>
          </p:cNvPr>
          <p:cNvSpPr>
            <a:spLocks noGrp="1"/>
          </p:cNvSpPr>
          <p:nvPr>
            <p:ph idx="1"/>
          </p:nvPr>
        </p:nvSpPr>
        <p:spPr>
          <a:xfrm>
            <a:off x="420189" y="1698171"/>
            <a:ext cx="11350632" cy="4604204"/>
          </a:xfrm>
        </p:spPr>
        <p:txBody>
          <a:bodyPr/>
          <a:lstStyle/>
          <a:p>
            <a:r>
              <a:rPr lang="en-US" dirty="0"/>
              <a:t>Class A: Ordinary combustibles</a:t>
            </a:r>
          </a:p>
          <a:p>
            <a:pPr marL="0" indent="0">
              <a:buNone/>
            </a:pPr>
            <a:endParaRPr lang="en-US" sz="1600" dirty="0"/>
          </a:p>
          <a:p>
            <a:r>
              <a:rPr lang="en-US" dirty="0"/>
              <a:t>Class B: Flammable and combustible liquids</a:t>
            </a:r>
          </a:p>
          <a:p>
            <a:pPr marL="0" indent="0">
              <a:buNone/>
            </a:pPr>
            <a:endParaRPr lang="en-US" sz="1600" dirty="0"/>
          </a:p>
          <a:p>
            <a:r>
              <a:rPr lang="en-US" dirty="0"/>
              <a:t>Class C: Energized electrical equipment</a:t>
            </a:r>
          </a:p>
          <a:p>
            <a:endParaRPr lang="en-US" sz="1600" dirty="0"/>
          </a:p>
          <a:p>
            <a:r>
              <a:rPr lang="en-US" dirty="0"/>
              <a:t>Class D: Combustible metals</a:t>
            </a:r>
          </a:p>
          <a:p>
            <a:endParaRPr lang="en-US" sz="1600" dirty="0"/>
          </a:p>
          <a:p>
            <a:r>
              <a:rPr lang="en-US" dirty="0"/>
              <a:t>Class K: Cooking oils</a:t>
            </a:r>
          </a:p>
        </p:txBody>
      </p:sp>
      <p:pic>
        <p:nvPicPr>
          <p:cNvPr id="7" name="Picture 4" descr="http___ww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542234" y="1521230"/>
            <a:ext cx="657225" cy="657225"/>
          </a:xfrm>
          <a:prstGeom prst="rect">
            <a:avLst/>
          </a:prstGeom>
          <a:noFill/>
        </p:spPr>
      </p:pic>
      <p:pic>
        <p:nvPicPr>
          <p:cNvPr id="8" name="Picture 6" descr="http___ww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345630" y="2418288"/>
            <a:ext cx="657225" cy="657225"/>
          </a:xfrm>
          <a:prstGeom prst="rect">
            <a:avLst/>
          </a:prstGeom>
          <a:noFill/>
        </p:spPr>
      </p:pic>
      <p:pic>
        <p:nvPicPr>
          <p:cNvPr id="9" name="Picture 7" descr="http___ww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5908" y="3322420"/>
            <a:ext cx="6667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http___ww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5023" y="4000273"/>
            <a:ext cx="841255" cy="80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91424" y="4912702"/>
            <a:ext cx="7620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6321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TotalTime>
  <Words>1224</Words>
  <Application>Microsoft Office PowerPoint</Application>
  <PresentationFormat>Widescreen</PresentationFormat>
  <Paragraphs>221</Paragraphs>
  <Slides>39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Times New Roman</vt:lpstr>
      <vt:lpstr>Wingdings</vt:lpstr>
      <vt:lpstr>Office Theme</vt:lpstr>
      <vt:lpstr>Fire Safety and Utility Controls</vt:lpstr>
      <vt:lpstr>Unit 6 Objectives</vt:lpstr>
      <vt:lpstr>Role of CERTs</vt:lpstr>
      <vt:lpstr>CERT Priorities</vt:lpstr>
      <vt:lpstr>Fire Facts</vt:lpstr>
      <vt:lpstr>Fire Facts</vt:lpstr>
      <vt:lpstr>Fire Facts – USC </vt:lpstr>
      <vt:lpstr>The Fire Triangle</vt:lpstr>
      <vt:lpstr>Classes of Fire</vt:lpstr>
      <vt:lpstr>Firefighting Resources</vt:lpstr>
      <vt:lpstr>Fire Extinguishers</vt:lpstr>
      <vt:lpstr>Fire Extinguishers</vt:lpstr>
      <vt:lpstr>CERT Fire Size-up</vt:lpstr>
      <vt:lpstr>P.A.S.S. </vt:lpstr>
      <vt:lpstr>Fire Alarm System</vt:lpstr>
      <vt:lpstr>Fire Sprinkler System</vt:lpstr>
      <vt:lpstr>Smoke Detectors</vt:lpstr>
      <vt:lpstr>Interior Wet Standpipes</vt:lpstr>
      <vt:lpstr>Fire Suppression Safety</vt:lpstr>
      <vt:lpstr>Fire Suppression Dont’s</vt:lpstr>
      <vt:lpstr>Assisting the Disabled</vt:lpstr>
      <vt:lpstr>USC Basic Fire Procedure</vt:lpstr>
      <vt:lpstr>USC Building Team Response Roles</vt:lpstr>
      <vt:lpstr>Help to Maintain Fire Safety by…</vt:lpstr>
      <vt:lpstr>Reducing Electrical Hazards</vt:lpstr>
      <vt:lpstr>Electrical Emergencies</vt:lpstr>
      <vt:lpstr>Shutoff Procedures</vt:lpstr>
      <vt:lpstr>Natural Gas Hazards</vt:lpstr>
      <vt:lpstr>Natural Gas Hazard Awareness</vt:lpstr>
      <vt:lpstr>Gas Shutoff</vt:lpstr>
      <vt:lpstr>Water Shutoff</vt:lpstr>
      <vt:lpstr>L.I.E.S.</vt:lpstr>
      <vt:lpstr>Hazardous Materials</vt:lpstr>
      <vt:lpstr>Identifying Stored Hazardous Materials</vt:lpstr>
      <vt:lpstr>Global Harmonized System</vt:lpstr>
      <vt:lpstr>HazMats in Transit</vt:lpstr>
      <vt:lpstr>UN and NA Placards</vt:lpstr>
      <vt:lpstr>Greater Than 1?</vt:lpstr>
      <vt:lpstr>Hands 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6: Fire Safety and Utility Controls</dc:title>
  <dc:creator>Angela DiBenedetto</dc:creator>
  <cp:lastModifiedBy>Andrew Theisen</cp:lastModifiedBy>
  <cp:revision>25</cp:revision>
  <dcterms:created xsi:type="dcterms:W3CDTF">2020-12-18T00:15:20Z</dcterms:created>
  <dcterms:modified xsi:type="dcterms:W3CDTF">2023-03-15T14:08:19Z</dcterms:modified>
</cp:coreProperties>
</file>