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</p:sldMasterIdLst>
  <p:notesMasterIdLst>
    <p:notesMasterId r:id="rId41"/>
  </p:notesMasterIdLst>
  <p:sldIdLst>
    <p:sldId id="2142532761" r:id="rId5"/>
    <p:sldId id="2142532776" r:id="rId6"/>
    <p:sldId id="256" r:id="rId7"/>
    <p:sldId id="2142532801" r:id="rId8"/>
    <p:sldId id="2142532828" r:id="rId9"/>
    <p:sldId id="2142532803" r:id="rId10"/>
    <p:sldId id="2142532829" r:id="rId11"/>
    <p:sldId id="2142532805" r:id="rId12"/>
    <p:sldId id="2142532806" r:id="rId13"/>
    <p:sldId id="2142532807" r:id="rId14"/>
    <p:sldId id="2142532808" r:id="rId15"/>
    <p:sldId id="2142532809" r:id="rId16"/>
    <p:sldId id="2142532810" r:id="rId17"/>
    <p:sldId id="2142532830" r:id="rId18"/>
    <p:sldId id="2142532812" r:id="rId19"/>
    <p:sldId id="2142532813" r:id="rId20"/>
    <p:sldId id="2142532923" r:id="rId21"/>
    <p:sldId id="2142532815" r:id="rId22"/>
    <p:sldId id="2142532816" r:id="rId23"/>
    <p:sldId id="2142532817" r:id="rId24"/>
    <p:sldId id="2142532782" r:id="rId25"/>
    <p:sldId id="2142532832" r:id="rId26"/>
    <p:sldId id="2142532819" r:id="rId27"/>
    <p:sldId id="2142532924" r:id="rId28"/>
    <p:sldId id="2142532926" r:id="rId29"/>
    <p:sldId id="2142532823" r:id="rId30"/>
    <p:sldId id="2142532824" r:id="rId31"/>
    <p:sldId id="2142532825" r:id="rId32"/>
    <p:sldId id="2142532826" r:id="rId33"/>
    <p:sldId id="2142532827" r:id="rId34"/>
    <p:sldId id="2142532927" r:id="rId35"/>
    <p:sldId id="2142532785" r:id="rId36"/>
    <p:sldId id="2142532833" r:id="rId37"/>
    <p:sldId id="2088197823" r:id="rId38"/>
    <p:sldId id="2142532921" r:id="rId39"/>
    <p:sldId id="27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01E293-570F-9EB7-F2F6-D4F473D7B6E7}" name="Liz Crabbe" initials="LC" userId="S::lcrabbe@liaisonedu.com::c414b309-65c3-4183-9c69-cdfeda698c6a" providerId="AD"/>
  <p188:author id="{89585AA3-70E7-7FF9-A83A-F1BCBA8297BC}" name="Candice Lawson" initials="CL" userId="S::lawsonc@usc.edu::e44d88be-a649-4b9a-ad04-3ca5dee48d73" providerId="AD"/>
  <p188:author id="{23BE9DD7-CB15-C51E-1B93-E6A64EB9E6D2}" name="K Selnick" initials="KS" userId="S::selnick@usc.edu::caef8510-c8e7-4c4b-87fc-b2340b2aa0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620216"/>
    <a:srgbClr val="F18A00"/>
    <a:srgbClr val="F17400"/>
    <a:srgbClr val="262626"/>
    <a:srgbClr val="FFCC00"/>
    <a:srgbClr val="FCDF20"/>
    <a:srgbClr val="E44131"/>
    <a:srgbClr val="991B1E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82430" autoAdjust="0"/>
  </p:normalViewPr>
  <p:slideViewPr>
    <p:cSldViewPr snapToGrid="0">
      <p:cViewPr varScale="1">
        <p:scale>
          <a:sx n="85" d="100"/>
          <a:sy n="85" d="100"/>
        </p:scale>
        <p:origin x="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429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FB3A9-A1F9-4234-81F5-5F818AA3B8F2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E4D83-43CC-40C9-858D-6CF70B5B30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E4D83-43CC-40C9-858D-6CF70B5B306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9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8" name="Google Shape;7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31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8" name="Google Shape;7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11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31774"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5" name="Google Shape;81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95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02D4B-AA98-4935-856F-8D452661F6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02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957638" cy="222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2143"/>
            <a:ext cx="5486400" cy="4277800"/>
          </a:xfrm>
        </p:spPr>
        <p:txBody>
          <a:bodyPr/>
          <a:lstStyle/>
          <a:p>
            <a:pPr defTabSz="931774">
              <a:lnSpc>
                <a:spcPct val="107000"/>
              </a:lnSpc>
              <a:spcAft>
                <a:spcPts val="815"/>
              </a:spcAft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72"/>
              </a:rPr>
              <a:t>https://usc.qualtrics.com/jfe/form/SV_3JXWQbIj6qotKFU</a:t>
            </a:r>
          </a:p>
          <a:p>
            <a:pPr defTabSz="931774">
              <a:lnSpc>
                <a:spcPct val="107000"/>
              </a:lnSpc>
              <a:spcAft>
                <a:spcPts val="815"/>
              </a:spcAft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72"/>
                <a:ea typeface="Calibri" panose="020F0502020204030204" pitchFamily="34" charset="0"/>
                <a:cs typeface="Times New Roman" panose="02020603050405020304" pitchFamily="18" charset="0"/>
              </a:rPr>
              <a:t>This is for the general WorkWell survey.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02D4B-AA98-4935-856F-8D452661F6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36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6" name="Google Shape;1066;p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1067" name="Google Shape;1067;p1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E4D83-43CC-40C9-858D-6CF70B5B306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2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8" name="Google Shape;7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37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89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E4D83-43CC-40C9-858D-6CF70B5B306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E4D83-43CC-40C9-858D-6CF70B5B306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04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8" name="Google Shape;7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501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03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container, table, furniture&#10;&#10;Description automatically generated">
            <a:extLst>
              <a:ext uri="{FF2B5EF4-FFF2-40B4-BE49-F238E27FC236}">
                <a16:creationId xmlns:a16="http://schemas.microsoft.com/office/drawing/2014/main" id="{8F21FEFA-86B1-281C-29AE-893F64136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03"/>
          <a:stretch/>
        </p:blipFill>
        <p:spPr>
          <a:xfrm>
            <a:off x="8709319" y="3601281"/>
            <a:ext cx="3482681" cy="3262006"/>
          </a:xfrm>
          <a:prstGeom prst="rect">
            <a:avLst/>
          </a:prstGeom>
        </p:spPr>
      </p:pic>
      <p:pic>
        <p:nvPicPr>
          <p:cNvPr id="13" name="Picture 12" descr="A group of bicycles parked on the side of a street&#10;&#10;Description automatically generated with low confidence">
            <a:extLst>
              <a:ext uri="{FF2B5EF4-FFF2-40B4-BE49-F238E27FC236}">
                <a16:creationId xmlns:a16="http://schemas.microsoft.com/office/drawing/2014/main" id="{33EA589D-929B-A3B4-51C9-A8EB7D5B5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41" y="3601279"/>
            <a:ext cx="4357944" cy="3268082"/>
          </a:xfrm>
          <a:prstGeom prst="rect">
            <a:avLst/>
          </a:prstGeom>
        </p:spPr>
      </p:pic>
      <p:pic>
        <p:nvPicPr>
          <p:cNvPr id="33" name="Picture 32" descr="A group of people walking on a dirt path&#10;&#10;Description automatically generated with low confidence">
            <a:extLst>
              <a:ext uri="{FF2B5EF4-FFF2-40B4-BE49-F238E27FC236}">
                <a16:creationId xmlns:a16="http://schemas.microsoft.com/office/drawing/2014/main" id="{D97DAE7C-A96E-A645-B49A-C96087053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0"/>
          <a:stretch/>
        </p:blipFill>
        <p:spPr>
          <a:xfrm>
            <a:off x="4499334" y="0"/>
            <a:ext cx="5833533" cy="3738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4321A-5BDD-1556-CAEE-E95F4C03B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2" r="19199"/>
          <a:stretch/>
        </p:blipFill>
        <p:spPr>
          <a:xfrm>
            <a:off x="9082385" y="0"/>
            <a:ext cx="3109615" cy="3742766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3B537949-6196-FA01-8961-1CABD0A98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172"/>
          <a:stretch/>
        </p:blipFill>
        <p:spPr>
          <a:xfrm>
            <a:off x="0" y="0"/>
            <a:ext cx="7043035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754DE53-071E-18BF-D03D-2DDBCB3CC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670" y="2192550"/>
            <a:ext cx="4973278" cy="223059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5400" b="1" cap="none" spc="67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C0022A3-0A8F-F453-EAE3-B2E9F3AEC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4532364"/>
            <a:ext cx="4973278" cy="7626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FB687E4-F834-802F-07D1-D3AA8BA5EC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18" y="391557"/>
            <a:ext cx="2410377" cy="9601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041703-1281-CF7F-5088-37682320575A}"/>
              </a:ext>
            </a:extLst>
          </p:cNvPr>
          <p:cNvSpPr txBox="1"/>
          <p:nvPr userDrawn="1"/>
        </p:nvSpPr>
        <p:spPr>
          <a:xfrm>
            <a:off x="1461516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E04A66-2FE9-A94D-36A2-C555AFBA8A51}"/>
              </a:ext>
            </a:extLst>
          </p:cNvPr>
          <p:cNvSpPr txBox="1"/>
          <p:nvPr userDrawn="1"/>
        </p:nvSpPr>
        <p:spPr>
          <a:xfrm>
            <a:off x="13578840" y="-3413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861426-3628-0EEE-69C2-C42C21540A95}"/>
              </a:ext>
            </a:extLst>
          </p:cNvPr>
          <p:cNvSpPr txBox="1"/>
          <p:nvPr userDrawn="1"/>
        </p:nvSpPr>
        <p:spPr>
          <a:xfrm>
            <a:off x="12435840" y="-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FBAB9CEF-9971-E2AA-E8ED-834242EE6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F9E1C-9781-ED7D-7CC5-FB0F543ED373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ACC4B-408E-C7C3-84BA-F15C0A66061A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8A6E1C-3892-CC92-B315-C623243E0B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670" y="2192550"/>
            <a:ext cx="4973278" cy="223059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5400" b="1" cap="none" spc="67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1638A33-A75D-B933-447C-B9C6AA4E3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18" y="391557"/>
            <a:ext cx="2410377" cy="960108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F481FA9-AAD1-D496-21B7-431C234EB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4532364"/>
            <a:ext cx="4973278" cy="7626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8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  <p15:guide id="6" pos="4464" userDrawn="1">
          <p15:clr>
            <a:srgbClr val="FBAE40"/>
          </p15:clr>
        </p15:guide>
        <p15:guide id="7" pos="398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FBAB9CEF-9971-E2AA-E8ED-834242EE6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99A8AA57-7688-0F0B-AF8D-24C420E9483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8" y="3871911"/>
            <a:ext cx="2057400" cy="2188824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74610272-D604-E1F6-A979-26467B6DEAD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8" y="1624367"/>
            <a:ext cx="2057400" cy="2188824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514B432-3AE5-9F2F-7FA1-644B412FA53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0612" y="1758081"/>
            <a:ext cx="1956816" cy="1956816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 sz="1333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8226D91-890C-7E67-2035-AE36221E0FF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10612" y="3996785"/>
            <a:ext cx="1956816" cy="1956816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 sz="1333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A139C69-3C5D-FE5F-91EF-EB7A4F856F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7512" y="2391187"/>
            <a:ext cx="3292606" cy="34717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1E033BA-1057-D7B4-4C42-943330581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27512" y="2740810"/>
            <a:ext cx="3292606" cy="3471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D0D0776-8BA1-E6D7-7CB1-5DC39212F1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7512" y="4551679"/>
            <a:ext cx="3292606" cy="34717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cap="none" spc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5986398-F2D3-FD57-9540-1C81DD02D3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7512" y="4901302"/>
            <a:ext cx="3292606" cy="3471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D7F64B2-88F9-D70E-A863-F8B46F8E60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5928665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D7776D-B7A7-02F8-F2AF-D2EC3F726B85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05C007-3E74-9B28-F575-0A2B03752DEE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39D5948F-E17F-947C-1172-65370BE7DD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5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  <p15:guide id="6" pos="4464">
          <p15:clr>
            <a:srgbClr val="FBAE40"/>
          </p15:clr>
        </p15:guide>
        <p15:guide id="7" pos="39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9C4159-EB1A-5E0B-6796-442CBBF106BE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361BA19-8FE6-2BFF-38E9-88F419DBF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5928665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FC2903B-2CE8-2B74-FD8F-3813C4CD39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175" y="1678054"/>
            <a:ext cx="5928664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1EB6C-52FD-914B-5023-C5E4D95E9235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9F140-6C7F-A438-361A-5E191F02B997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E6CBD20-5097-FE37-1414-8D503A6A1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1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  <p15:guide id="6" pos="4464">
          <p15:clr>
            <a:srgbClr val="FBAE40"/>
          </p15:clr>
        </p15:guide>
        <p15:guide id="7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72968FDA-C804-FA70-BEBD-14689820B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68"/>
            <a:ext cx="12192000" cy="6850864"/>
          </a:xfrm>
          <a:prstGeom prst="rect">
            <a:avLst/>
          </a:prstGeom>
        </p:spPr>
      </p:pic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67400" y="1167041"/>
            <a:ext cx="5944916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5867400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F94606-F785-F04A-A479-B661E3256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3652" y="1678054"/>
            <a:ext cx="5928664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288106-14C3-2FAB-44CE-58C1D4DBBCD4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069B56-8BA3-457F-9B5E-14C78F36F186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2A3A7AB-13D9-55D8-8F4F-98FD16096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7128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9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  <p15:guide id="6" pos="3696" userDrawn="1">
          <p15:clr>
            <a:srgbClr val="FBAE40"/>
          </p15:clr>
        </p15:guide>
        <p15:guide id="7" pos="321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2D57D-9E71-E39C-8FE8-259FEC691D04}"/>
              </a:ext>
            </a:extLst>
          </p:cNvPr>
          <p:cNvSpPr/>
          <p:nvPr userDrawn="1"/>
        </p:nvSpPr>
        <p:spPr>
          <a:xfrm>
            <a:off x="0" y="0"/>
            <a:ext cx="5486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67400" y="1167041"/>
            <a:ext cx="5944916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5867400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5F12983-FBEB-3B14-7642-66C276084C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3652" y="1678054"/>
            <a:ext cx="5928664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BF45E-CA25-8A51-5FAC-61278606E2A8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A83ED-A43A-BDB6-C45B-239B1D0DE454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7811A80-F872-730C-2258-0BEF6FB6D6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7128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9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  <p15:guide id="6" pos="3696">
          <p15:clr>
            <a:srgbClr val="FBAE40"/>
          </p15:clr>
        </p15:guide>
        <p15:guide id="7" pos="32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rk with trees and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88C9730-60F0-7D48-5516-0171F143B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9" y="-169817"/>
            <a:ext cx="13465257" cy="7669404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8C95E9A-0EE0-FC27-1898-5FC4E1501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46192"/>
            <a:ext cx="5433075" cy="536752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754DE53-071E-18BF-D03D-2DDBCB3CC6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7059" y="1735350"/>
            <a:ext cx="4593265" cy="223059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500" b="1" cap="none" spc="67" baseline="0">
                <a:solidFill>
                  <a:schemeClr val="accent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C0022A3-0A8F-F453-EAE3-B2E9F3AEC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9756" y="4075164"/>
            <a:ext cx="4593265" cy="7626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C0CC8-9C9F-E8C6-25F3-C02E25326ECB}"/>
              </a:ext>
            </a:extLst>
          </p:cNvPr>
          <p:cNvSpPr txBox="1"/>
          <p:nvPr userDrawn="1"/>
        </p:nvSpPr>
        <p:spPr>
          <a:xfrm>
            <a:off x="11536325" y="6448327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8936" y="767788"/>
            <a:ext cx="10604499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933" b="0" cap="all" spc="67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1633" y="1278801"/>
            <a:ext cx="10604499" cy="1884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91633" y="656089"/>
            <a:ext cx="1219200" cy="0"/>
          </a:xfrm>
          <a:prstGeom prst="line">
            <a:avLst/>
          </a:prstGeom>
          <a:ln w="28575" cap="rnd">
            <a:solidFill>
              <a:srgbClr val="9D213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4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9CBFE-64EE-FD8C-2AC6-E83AA4F25F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2" y="15902"/>
            <a:ext cx="12182140" cy="685245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571292-DDD0-05B6-9BDA-0EAB847FB4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670" y="2192550"/>
            <a:ext cx="4973278" cy="223059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5400" b="1" cap="none" spc="67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7032CF8-59B8-12EE-5F1C-0E5BDD219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18" y="391557"/>
            <a:ext cx="2410377" cy="960108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6B1B65D-C163-07B1-0883-840E175383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4532364"/>
            <a:ext cx="4973278" cy="7626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7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+ Pic 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41FC9E9-22C7-2604-A059-1AC0B9445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629980"/>
            <a:ext cx="5441273" cy="5369441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9E226ED-70C4-3E92-BF40-1C03D3D0E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4300" y="913189"/>
            <a:ext cx="5171619" cy="483991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 sz="1333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44C3DB6-40EF-F420-0550-3BCCCD85AE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5901916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150057-4ADB-5102-6CC4-97A28003741E}"/>
              </a:ext>
            </a:extLst>
          </p:cNvPr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CAFE94-1125-D22F-E8EA-49C44C0D6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175" y="1678054"/>
            <a:ext cx="5711825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6B3E2-EAB0-FE32-4F8C-C05370D20D63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FF1F03-AC78-0DFB-36F2-BC25808F61C3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16CB6AD-0CA2-7A45-BF4D-0C1EA6CDD9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7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 + Pic 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8CD07992-A2B0-B8D6-5CE8-E6380B6D4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3" y="649380"/>
            <a:ext cx="5433075" cy="5367528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9E226ED-70C4-3E92-BF40-1C03D3D0E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4300" y="913189"/>
            <a:ext cx="5171619" cy="4839911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 sz="1333">
                <a:solidFill>
                  <a:schemeClr val="accent5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D47FE80-E0CF-365B-6F19-9BD04DCA8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71E7F-91EC-BD43-5C1E-30CA99017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5901916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EE7809-D0A5-591D-345B-B228932DA6CD}"/>
              </a:ext>
            </a:extLst>
          </p:cNvPr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389F593-F4DE-AB4E-326D-E1AAF2FE0D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175" y="1678054"/>
            <a:ext cx="5711825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13EB0-E4D8-B69C-D694-A7901FB402CE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43940-DF38-D51F-D9A8-68262F6D9552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</p:spTree>
    <p:extLst>
      <p:ext uri="{BB962C8B-B14F-4D97-AF65-F5344CB8AC3E}">
        <p14:creationId xmlns:p14="http://schemas.microsoft.com/office/powerpoint/2010/main" val="29272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alf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E2918A48-4233-69B4-2F98-C0C1C841F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2" r="42171"/>
          <a:stretch/>
        </p:blipFill>
        <p:spPr>
          <a:xfrm flipH="1">
            <a:off x="5292026" y="0"/>
            <a:ext cx="6922275" cy="68580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B1AC01-AD21-B9BD-DEC1-E3AC7F2A0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4987513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BC03C8-B443-DAF9-4448-02F5DB15B3E1}"/>
              </a:ext>
            </a:extLst>
          </p:cNvPr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05AD830-AD5B-6111-C26D-8690BF247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11048" y="-14296"/>
            <a:ext cx="6203253" cy="6888679"/>
          </a:xfrm>
          <a:custGeom>
            <a:avLst/>
            <a:gdLst>
              <a:gd name="connsiteX0" fmla="*/ 3397588 w 6730126"/>
              <a:gd name="connsiteY0" fmla="*/ 0 h 6931888"/>
              <a:gd name="connsiteX1" fmla="*/ 3397365 w 6730126"/>
              <a:gd name="connsiteY1" fmla="*/ 38050 h 6931888"/>
              <a:gd name="connsiteX2" fmla="*/ 6730126 w 6730126"/>
              <a:gd name="connsiteY2" fmla="*/ 38050 h 6931888"/>
              <a:gd name="connsiteX3" fmla="*/ 6730126 w 6730126"/>
              <a:gd name="connsiteY3" fmla="*/ 6896050 h 6931888"/>
              <a:gd name="connsiteX4" fmla="*/ 3357199 w 6730126"/>
              <a:gd name="connsiteY4" fmla="*/ 6896050 h 6931888"/>
              <a:gd name="connsiteX5" fmla="*/ 3356989 w 6730126"/>
              <a:gd name="connsiteY5" fmla="*/ 6931888 h 6931888"/>
              <a:gd name="connsiteX6" fmla="*/ 0 w 6730126"/>
              <a:gd name="connsiteY6" fmla="*/ 3446734 h 6931888"/>
              <a:gd name="connsiteX7" fmla="*/ 3397588 w 6730126"/>
              <a:gd name="connsiteY7" fmla="*/ 0 h 6931888"/>
              <a:gd name="connsiteX0" fmla="*/ 2514033 w 6730128"/>
              <a:gd name="connsiteY0" fmla="*/ 0 h 6917601"/>
              <a:gd name="connsiteX1" fmla="*/ 3397367 w 6730128"/>
              <a:gd name="connsiteY1" fmla="*/ 23763 h 6917601"/>
              <a:gd name="connsiteX2" fmla="*/ 6730128 w 6730128"/>
              <a:gd name="connsiteY2" fmla="*/ 23763 h 6917601"/>
              <a:gd name="connsiteX3" fmla="*/ 6730128 w 6730128"/>
              <a:gd name="connsiteY3" fmla="*/ 6881763 h 6917601"/>
              <a:gd name="connsiteX4" fmla="*/ 3357201 w 6730128"/>
              <a:gd name="connsiteY4" fmla="*/ 6881763 h 6917601"/>
              <a:gd name="connsiteX5" fmla="*/ 3356991 w 6730128"/>
              <a:gd name="connsiteY5" fmla="*/ 6917601 h 6917601"/>
              <a:gd name="connsiteX6" fmla="*/ 2 w 6730128"/>
              <a:gd name="connsiteY6" fmla="*/ 3432447 h 6917601"/>
              <a:gd name="connsiteX7" fmla="*/ 2514033 w 6730128"/>
              <a:gd name="connsiteY7" fmla="*/ 0 h 6917601"/>
              <a:gd name="connsiteX0" fmla="*/ 2514033 w 6730128"/>
              <a:gd name="connsiteY0" fmla="*/ 0 h 6917601"/>
              <a:gd name="connsiteX1" fmla="*/ 3397367 w 6730128"/>
              <a:gd name="connsiteY1" fmla="*/ 23763 h 6917601"/>
              <a:gd name="connsiteX2" fmla="*/ 6730128 w 6730128"/>
              <a:gd name="connsiteY2" fmla="*/ 23763 h 6917601"/>
              <a:gd name="connsiteX3" fmla="*/ 6730128 w 6730128"/>
              <a:gd name="connsiteY3" fmla="*/ 6881763 h 6917601"/>
              <a:gd name="connsiteX4" fmla="*/ 3357201 w 6730128"/>
              <a:gd name="connsiteY4" fmla="*/ 6881763 h 6917601"/>
              <a:gd name="connsiteX5" fmla="*/ 3356991 w 6730128"/>
              <a:gd name="connsiteY5" fmla="*/ 6917601 h 6917601"/>
              <a:gd name="connsiteX6" fmla="*/ 2 w 6730128"/>
              <a:gd name="connsiteY6" fmla="*/ 3432447 h 6917601"/>
              <a:gd name="connsiteX7" fmla="*/ 2514033 w 6730128"/>
              <a:gd name="connsiteY7" fmla="*/ 0 h 6917601"/>
              <a:gd name="connsiteX0" fmla="*/ 2514033 w 6730128"/>
              <a:gd name="connsiteY0" fmla="*/ 128 h 6917729"/>
              <a:gd name="connsiteX1" fmla="*/ 3397367 w 6730128"/>
              <a:gd name="connsiteY1" fmla="*/ 23891 h 6917729"/>
              <a:gd name="connsiteX2" fmla="*/ 6730128 w 6730128"/>
              <a:gd name="connsiteY2" fmla="*/ 23891 h 6917729"/>
              <a:gd name="connsiteX3" fmla="*/ 6730128 w 6730128"/>
              <a:gd name="connsiteY3" fmla="*/ 6881891 h 6917729"/>
              <a:gd name="connsiteX4" fmla="*/ 3357201 w 6730128"/>
              <a:gd name="connsiteY4" fmla="*/ 6881891 h 6917729"/>
              <a:gd name="connsiteX5" fmla="*/ 3356991 w 6730128"/>
              <a:gd name="connsiteY5" fmla="*/ 6917729 h 6917729"/>
              <a:gd name="connsiteX6" fmla="*/ 2 w 6730128"/>
              <a:gd name="connsiteY6" fmla="*/ 3432575 h 6917729"/>
              <a:gd name="connsiteX7" fmla="*/ 2514033 w 6730128"/>
              <a:gd name="connsiteY7" fmla="*/ 128 h 6917729"/>
              <a:gd name="connsiteX0" fmla="*/ 2345171 w 6730128"/>
              <a:gd name="connsiteY0" fmla="*/ 261 h 6908134"/>
              <a:gd name="connsiteX1" fmla="*/ 3397367 w 6730128"/>
              <a:gd name="connsiteY1" fmla="*/ 14296 h 6908134"/>
              <a:gd name="connsiteX2" fmla="*/ 6730128 w 6730128"/>
              <a:gd name="connsiteY2" fmla="*/ 14296 h 6908134"/>
              <a:gd name="connsiteX3" fmla="*/ 6730128 w 6730128"/>
              <a:gd name="connsiteY3" fmla="*/ 6872296 h 6908134"/>
              <a:gd name="connsiteX4" fmla="*/ 3357201 w 6730128"/>
              <a:gd name="connsiteY4" fmla="*/ 6872296 h 6908134"/>
              <a:gd name="connsiteX5" fmla="*/ 3356991 w 6730128"/>
              <a:gd name="connsiteY5" fmla="*/ 6908134 h 6908134"/>
              <a:gd name="connsiteX6" fmla="*/ 2 w 6730128"/>
              <a:gd name="connsiteY6" fmla="*/ 3422980 h 6908134"/>
              <a:gd name="connsiteX7" fmla="*/ 2345171 w 6730128"/>
              <a:gd name="connsiteY7" fmla="*/ 261 h 6908134"/>
              <a:gd name="connsiteX0" fmla="*/ 2229079 w 6730128"/>
              <a:gd name="connsiteY0" fmla="*/ 261 h 6908134"/>
              <a:gd name="connsiteX1" fmla="*/ 3397367 w 6730128"/>
              <a:gd name="connsiteY1" fmla="*/ 14296 h 6908134"/>
              <a:gd name="connsiteX2" fmla="*/ 6730128 w 6730128"/>
              <a:gd name="connsiteY2" fmla="*/ 14296 h 6908134"/>
              <a:gd name="connsiteX3" fmla="*/ 6730128 w 6730128"/>
              <a:gd name="connsiteY3" fmla="*/ 6872296 h 6908134"/>
              <a:gd name="connsiteX4" fmla="*/ 3357201 w 6730128"/>
              <a:gd name="connsiteY4" fmla="*/ 6872296 h 6908134"/>
              <a:gd name="connsiteX5" fmla="*/ 3356991 w 6730128"/>
              <a:gd name="connsiteY5" fmla="*/ 6908134 h 6908134"/>
              <a:gd name="connsiteX6" fmla="*/ 2 w 6730128"/>
              <a:gd name="connsiteY6" fmla="*/ 3422980 h 6908134"/>
              <a:gd name="connsiteX7" fmla="*/ 2229079 w 6730128"/>
              <a:gd name="connsiteY7" fmla="*/ 261 h 6908134"/>
              <a:gd name="connsiteX0" fmla="*/ 2229079 w 6730128"/>
              <a:gd name="connsiteY0" fmla="*/ 261 h 6908134"/>
              <a:gd name="connsiteX1" fmla="*/ 3397367 w 6730128"/>
              <a:gd name="connsiteY1" fmla="*/ 14296 h 6908134"/>
              <a:gd name="connsiteX2" fmla="*/ 6730128 w 6730128"/>
              <a:gd name="connsiteY2" fmla="*/ 14296 h 6908134"/>
              <a:gd name="connsiteX3" fmla="*/ 6730128 w 6730128"/>
              <a:gd name="connsiteY3" fmla="*/ 6872296 h 6908134"/>
              <a:gd name="connsiteX4" fmla="*/ 3357201 w 6730128"/>
              <a:gd name="connsiteY4" fmla="*/ 6872296 h 6908134"/>
              <a:gd name="connsiteX5" fmla="*/ 3356991 w 6730128"/>
              <a:gd name="connsiteY5" fmla="*/ 6908134 h 6908134"/>
              <a:gd name="connsiteX6" fmla="*/ 2 w 6730128"/>
              <a:gd name="connsiteY6" fmla="*/ 3422980 h 6908134"/>
              <a:gd name="connsiteX7" fmla="*/ 2229079 w 6730128"/>
              <a:gd name="connsiteY7" fmla="*/ 261 h 6908134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  <a:gd name="connsiteX0" fmla="*/ 2229079 w 6730128"/>
              <a:gd name="connsiteY0" fmla="*/ 261 h 6888679"/>
              <a:gd name="connsiteX1" fmla="*/ 3397367 w 6730128"/>
              <a:gd name="connsiteY1" fmla="*/ 14296 h 6888679"/>
              <a:gd name="connsiteX2" fmla="*/ 6730128 w 6730128"/>
              <a:gd name="connsiteY2" fmla="*/ 14296 h 6888679"/>
              <a:gd name="connsiteX3" fmla="*/ 6730128 w 6730128"/>
              <a:gd name="connsiteY3" fmla="*/ 6872296 h 6888679"/>
              <a:gd name="connsiteX4" fmla="*/ 3357201 w 6730128"/>
              <a:gd name="connsiteY4" fmla="*/ 6872296 h 6888679"/>
              <a:gd name="connsiteX5" fmla="*/ 2217173 w 6730128"/>
              <a:gd name="connsiteY5" fmla="*/ 6888679 h 6888679"/>
              <a:gd name="connsiteX6" fmla="*/ 2 w 6730128"/>
              <a:gd name="connsiteY6" fmla="*/ 3422980 h 6888679"/>
              <a:gd name="connsiteX7" fmla="*/ 2229079 w 6730128"/>
              <a:gd name="connsiteY7" fmla="*/ 261 h 688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30128" h="6888679">
                <a:moveTo>
                  <a:pt x="2229079" y="261"/>
                </a:moveTo>
                <a:cubicBezTo>
                  <a:pt x="2259677" y="-1546"/>
                  <a:pt x="3102922" y="6375"/>
                  <a:pt x="3397367" y="14296"/>
                </a:cubicBezTo>
                <a:lnTo>
                  <a:pt x="6730128" y="14296"/>
                </a:lnTo>
                <a:lnTo>
                  <a:pt x="6730128" y="6872296"/>
                </a:lnTo>
                <a:lnTo>
                  <a:pt x="3357201" y="6872296"/>
                </a:lnTo>
                <a:cubicBezTo>
                  <a:pt x="2977192" y="6877757"/>
                  <a:pt x="2375550" y="6873491"/>
                  <a:pt x="2217173" y="6888679"/>
                </a:cubicBezTo>
                <a:cubicBezTo>
                  <a:pt x="1476598" y="6866158"/>
                  <a:pt x="1391" y="5294489"/>
                  <a:pt x="2" y="3422980"/>
                </a:cubicBezTo>
                <a:cubicBezTo>
                  <a:pt x="-1400" y="1533688"/>
                  <a:pt x="1381781" y="410"/>
                  <a:pt x="2229079" y="26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>
              <a:defRPr lang="en-US" sz="1333">
                <a:solidFill>
                  <a:schemeClr val="accent5"/>
                </a:solidFill>
                <a:latin typeface="Lato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4D40F56-A3A3-F9CC-1DAB-1ACB7B335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175" y="1678054"/>
            <a:ext cx="4987925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C5429-A955-B10A-E15C-83190E13B979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C555533-9B6C-456A-4930-3C4C265D0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8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0">
          <p15:clr>
            <a:srgbClr val="FBAE40"/>
          </p15:clr>
        </p15:guide>
        <p15:guide id="4" pos="3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Extra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11436694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1769D-81C9-EDEC-4259-DCED5A3674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175" y="1678054"/>
            <a:ext cx="5577840" cy="45957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200"/>
            </a:lvl1pPr>
            <a:lvl2pPr marL="685783" indent="-228594">
              <a:buClr>
                <a:schemeClr val="accent1"/>
              </a:buClr>
              <a:buFont typeface="System Font Regular"/>
              <a:buChar char="−"/>
              <a:defRPr sz="2000"/>
            </a:lvl2pPr>
            <a:lvl3pPr>
              <a:buClr>
                <a:schemeClr val="accent1"/>
              </a:buClr>
              <a:defRPr sz="1800"/>
            </a:lvl3pPr>
            <a:lvl4pPr marL="1600160" indent="-228594">
              <a:buClr>
                <a:schemeClr val="accent1"/>
              </a:buClr>
              <a:buFont typeface="System Font Regular"/>
              <a:buChar char="▸"/>
              <a:defRPr sz="16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E00FD88-A19B-5615-2C01-9A82D0EC347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3441" y="1678054"/>
            <a:ext cx="5577840" cy="45957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06AF0-C4B6-C5A6-8143-0D1CAB398A03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F86AB-AD5C-0F1A-5809-920F3EE3A67A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A01B81B-574E-E1EA-4026-B8EDA4E180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11436694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E5BF96-0D82-5561-AF4C-637F8DB0BD73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5134-6622-305A-6C25-C8EC498FC6DD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97FA803-B29C-EEE8-9B30-0E686E687D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o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4587" y="1167041"/>
            <a:ext cx="11436694" cy="2735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500" b="0" cap="none" spc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384587" y="517434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7F24D0-85C5-8891-7D9A-7E5FDA4FCEC5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C84B7-D03B-D6C5-CCF8-DB240F9D1CD1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3875534-56F2-6709-A763-027CDA369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587" y="656028"/>
            <a:ext cx="5901916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5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>
          <p15:clr>
            <a:srgbClr val="FBAE40"/>
          </p15:clr>
        </p15:guide>
        <p15:guide id="2" pos="74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 Edi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0BFFF4-7B9E-86F9-E818-AC9FDF312107}"/>
              </a:ext>
            </a:extLst>
          </p:cNvPr>
          <p:cNvSpPr txBox="1"/>
          <p:nvPr userDrawn="1"/>
        </p:nvSpPr>
        <p:spPr>
          <a:xfrm>
            <a:off x="11536325" y="6459686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67" b="0" spc="40" baseline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C44EC-7B03-02D4-A867-3BDA21470025}"/>
              </a:ext>
            </a:extLst>
          </p:cNvPr>
          <p:cNvSpPr txBox="1"/>
          <p:nvPr userDrawn="1"/>
        </p:nvSpPr>
        <p:spPr>
          <a:xfrm>
            <a:off x="381000" y="6493232"/>
            <a:ext cx="25561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0" spc="4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USC WORKWELL CENTER</a:t>
            </a:r>
          </a:p>
        </p:txBody>
      </p:sp>
    </p:spTree>
    <p:extLst>
      <p:ext uri="{BB962C8B-B14F-4D97-AF65-F5344CB8AC3E}">
        <p14:creationId xmlns:p14="http://schemas.microsoft.com/office/powerpoint/2010/main" val="2332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pos="7440" userDrawn="1">
          <p15:clr>
            <a:srgbClr val="FBAE40"/>
          </p15:clr>
        </p15:guide>
        <p15:guide id="3" pos="240" userDrawn="1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6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61" r:id="rId2"/>
    <p:sldLayoutId id="2147483830" r:id="rId3"/>
    <p:sldLayoutId id="2147483842" r:id="rId4"/>
    <p:sldLayoutId id="2147483832" r:id="rId5"/>
    <p:sldLayoutId id="2147483858" r:id="rId6"/>
    <p:sldLayoutId id="2147483754" r:id="rId7"/>
    <p:sldLayoutId id="2147483843" r:id="rId8"/>
    <p:sldLayoutId id="2147483854" r:id="rId9"/>
    <p:sldLayoutId id="2147483846" r:id="rId10"/>
    <p:sldLayoutId id="2147483845" r:id="rId11"/>
    <p:sldLayoutId id="2147483851" r:id="rId12"/>
    <p:sldLayoutId id="2147483850" r:id="rId13"/>
    <p:sldLayoutId id="2147483848" r:id="rId14"/>
    <p:sldLayoutId id="2147483824" r:id="rId15"/>
    <p:sldLayoutId id="214748395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yancynt@us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tbadzey@usc.edu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WorkWell@usc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hyperlink" Target="https://workwell.usc.edu/" TargetMode="External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hyperlink" Target="mailto:workwell@usc.ed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orkwell.usc.ed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well.usc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6D1AD-1FA5-0CA0-AA64-31F310CE5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Disaster Psychology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C2C4B-9FA4-7D25-6463-39AF5C63D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March 27, 2023</a:t>
            </a:r>
          </a:p>
        </p:txBody>
      </p:sp>
    </p:spTree>
    <p:extLst>
      <p:ext uri="{BB962C8B-B14F-4D97-AF65-F5344CB8AC3E}">
        <p14:creationId xmlns:p14="http://schemas.microsoft.com/office/powerpoint/2010/main" val="11476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5722-B393-EBAD-6C77-44D85D992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Physical Signs of 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25DA2-5409-007E-0AB7-091BE4768EAB}"/>
              </a:ext>
            </a:extLst>
          </p:cNvPr>
          <p:cNvSpPr txBox="1"/>
          <p:nvPr/>
        </p:nvSpPr>
        <p:spPr>
          <a:xfrm>
            <a:off x="4533002" y="2550132"/>
            <a:ext cx="5649113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Loss of appetite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Headaches or chest pain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Diarrhea, stomach pain, or nausea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Hyperactivity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Increase in substance use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Nightmares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Insomnia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Fatigue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E7D78F-2543-B5F2-DB2B-088AD184CCD7}"/>
              </a:ext>
            </a:extLst>
          </p:cNvPr>
          <p:cNvCxnSpPr/>
          <p:nvPr/>
        </p:nvCxnSpPr>
        <p:spPr>
          <a:xfrm>
            <a:off x="2020198" y="2092932"/>
            <a:ext cx="8161917" cy="394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EDC7BEE-6D10-35A9-1641-D6192E76F11E}"/>
              </a:ext>
            </a:extLst>
          </p:cNvPr>
          <p:cNvGrpSpPr/>
          <p:nvPr/>
        </p:nvGrpSpPr>
        <p:grpSpPr>
          <a:xfrm>
            <a:off x="465718" y="1254732"/>
            <a:ext cx="3108960" cy="2498118"/>
            <a:chOff x="465718" y="2403286"/>
            <a:chExt cx="3108960" cy="249811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EB97D66-6C5D-38C7-9E67-1EE5996DB884}"/>
                </a:ext>
              </a:extLst>
            </p:cNvPr>
            <p:cNvSpPr/>
            <p:nvPr/>
          </p:nvSpPr>
          <p:spPr>
            <a:xfrm>
              <a:off x="1181998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Man outline">
              <a:extLst>
                <a:ext uri="{FF2B5EF4-FFF2-40B4-BE49-F238E27FC236}">
                  <a16:creationId xmlns:a16="http://schemas.microsoft.com/office/drawing/2014/main" id="{9F123EB0-95FC-64E8-2A93-55050DC2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562998" y="2784286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6E9626-7E2B-F5A8-46BB-DBCC39E250B3}"/>
                </a:ext>
              </a:extLst>
            </p:cNvPr>
            <p:cNvSpPr txBox="1"/>
            <p:nvPr/>
          </p:nvSpPr>
          <p:spPr>
            <a:xfrm>
              <a:off x="465718" y="4562850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Physical 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6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6FFF43-824D-3E2D-1CBB-FA72FEB45F19}"/>
              </a:ext>
            </a:extLst>
          </p:cNvPr>
          <p:cNvCxnSpPr/>
          <p:nvPr/>
        </p:nvCxnSpPr>
        <p:spPr>
          <a:xfrm>
            <a:off x="2020198" y="2092932"/>
            <a:ext cx="8161917" cy="394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5722-B393-EBAD-6C77-44D85D992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Emotional Signs of 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25DA2-5409-007E-0AB7-091BE4768EAB}"/>
              </a:ext>
            </a:extLst>
          </p:cNvPr>
          <p:cNvSpPr txBox="1"/>
          <p:nvPr/>
        </p:nvSpPr>
        <p:spPr>
          <a:xfrm>
            <a:off x="4533002" y="2539261"/>
            <a:ext cx="609600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Emotional distress – reactive and/or hypervigilant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Irritability/aggression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Blame and guilt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Flat affect (void of responses)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Feeling detached (dissociation)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Feeling isolated/cut off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300AF-91B3-C1A6-3C1B-387A32E67216}"/>
              </a:ext>
            </a:extLst>
          </p:cNvPr>
          <p:cNvGrpSpPr/>
          <p:nvPr/>
        </p:nvGrpSpPr>
        <p:grpSpPr>
          <a:xfrm>
            <a:off x="465718" y="1254375"/>
            <a:ext cx="3108960" cy="2498475"/>
            <a:chOff x="3219377" y="2403286"/>
            <a:chExt cx="3108960" cy="24984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CCE5B66-16FD-4440-0A81-3DE2723E7186}"/>
                </a:ext>
              </a:extLst>
            </p:cNvPr>
            <p:cNvSpPr/>
            <p:nvPr/>
          </p:nvSpPr>
          <p:spPr>
            <a:xfrm>
              <a:off x="3935657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Badge Heart outline">
              <a:extLst>
                <a:ext uri="{FF2B5EF4-FFF2-40B4-BE49-F238E27FC236}">
                  <a16:creationId xmlns:a16="http://schemas.microsoft.com/office/drawing/2014/main" id="{C19282C8-D7DC-6C67-BC46-B2AAF396D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16657" y="2807218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20FD26-66D4-6538-4DA4-B1137C6AED7D}"/>
                </a:ext>
              </a:extLst>
            </p:cNvPr>
            <p:cNvSpPr txBox="1"/>
            <p:nvPr/>
          </p:nvSpPr>
          <p:spPr>
            <a:xfrm>
              <a:off x="3219377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Emotional 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8FDAC3-376C-24D9-107F-ADF0B6292FBD}"/>
              </a:ext>
            </a:extLst>
          </p:cNvPr>
          <p:cNvCxnSpPr/>
          <p:nvPr/>
        </p:nvCxnSpPr>
        <p:spPr>
          <a:xfrm>
            <a:off x="2020198" y="2092932"/>
            <a:ext cx="8161917" cy="394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6C66A6-7F7D-A4A9-9F78-60D811844781}"/>
              </a:ext>
            </a:extLst>
          </p:cNvPr>
          <p:cNvGrpSpPr/>
          <p:nvPr/>
        </p:nvGrpSpPr>
        <p:grpSpPr>
          <a:xfrm>
            <a:off x="455405" y="1254375"/>
            <a:ext cx="3108960" cy="2498475"/>
            <a:chOff x="5880699" y="2403286"/>
            <a:chExt cx="3108960" cy="24984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F275246-E975-86D2-8696-8BFCBA765D86}"/>
                </a:ext>
              </a:extLst>
            </p:cNvPr>
            <p:cNvSpPr/>
            <p:nvPr/>
          </p:nvSpPr>
          <p:spPr>
            <a:xfrm>
              <a:off x="6596979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Head with gears outline">
              <a:extLst>
                <a:ext uri="{FF2B5EF4-FFF2-40B4-BE49-F238E27FC236}">
                  <a16:creationId xmlns:a16="http://schemas.microsoft.com/office/drawing/2014/main" id="{AAF123D5-499E-7AB9-BBF7-131ABC45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77979" y="2818445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32A265-E467-A845-8D0A-6F6E01FC0767}"/>
                </a:ext>
              </a:extLst>
            </p:cNvPr>
            <p:cNvSpPr txBox="1"/>
            <p:nvPr/>
          </p:nvSpPr>
          <p:spPr>
            <a:xfrm>
              <a:off x="5880699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Cognitive Signs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5722-B393-EBAD-6C77-44D85D992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Cognitive Signs of 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25DA2-5409-007E-0AB7-091BE4768EAB}"/>
              </a:ext>
            </a:extLst>
          </p:cNvPr>
          <p:cNvSpPr txBox="1"/>
          <p:nvPr/>
        </p:nvSpPr>
        <p:spPr>
          <a:xfrm>
            <a:off x="4533002" y="2539261"/>
            <a:ext cx="609600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Concentration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Focus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Derealization &amp; depersonalization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Negative thoughts (totalizing, generalizing)</a:t>
            </a:r>
          </a:p>
        </p:txBody>
      </p:sp>
    </p:spTree>
    <p:extLst>
      <p:ext uri="{BB962C8B-B14F-4D97-AF65-F5344CB8AC3E}">
        <p14:creationId xmlns:p14="http://schemas.microsoft.com/office/powerpoint/2010/main" val="1740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3A316D-69C1-6E4D-ADF2-C17D51036A88}"/>
              </a:ext>
            </a:extLst>
          </p:cNvPr>
          <p:cNvCxnSpPr/>
          <p:nvPr/>
        </p:nvCxnSpPr>
        <p:spPr>
          <a:xfrm>
            <a:off x="2020198" y="2092932"/>
            <a:ext cx="8161917" cy="394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610CB0-E07A-7045-4B59-8C7337F2EF5E}"/>
              </a:ext>
            </a:extLst>
          </p:cNvPr>
          <p:cNvGrpSpPr/>
          <p:nvPr/>
        </p:nvGrpSpPr>
        <p:grpSpPr>
          <a:xfrm>
            <a:off x="465718" y="1254375"/>
            <a:ext cx="3108960" cy="2498475"/>
            <a:chOff x="8654379" y="2403286"/>
            <a:chExt cx="3108960" cy="24984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5C257C-B1D0-D5FF-9FB6-E052548E8E7F}"/>
                </a:ext>
              </a:extLst>
            </p:cNvPr>
            <p:cNvSpPr/>
            <p:nvPr/>
          </p:nvSpPr>
          <p:spPr>
            <a:xfrm>
              <a:off x="9370659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Mandala outline">
              <a:extLst>
                <a:ext uri="{FF2B5EF4-FFF2-40B4-BE49-F238E27FC236}">
                  <a16:creationId xmlns:a16="http://schemas.microsoft.com/office/drawing/2014/main" id="{FD2CC392-A5D6-B8D8-5A0D-826E8E21E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51659" y="2767804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73629A-9D6E-3C01-1559-1445DB8E38D3}"/>
                </a:ext>
              </a:extLst>
            </p:cNvPr>
            <p:cNvSpPr txBox="1"/>
            <p:nvPr/>
          </p:nvSpPr>
          <p:spPr>
            <a:xfrm>
              <a:off x="8654379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Spiritual Signs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A5722-B393-EBAD-6C77-44D85D992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Spiritual Signs of 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25DA2-5409-007E-0AB7-091BE4768EAB}"/>
              </a:ext>
            </a:extLst>
          </p:cNvPr>
          <p:cNvSpPr txBox="1"/>
          <p:nvPr/>
        </p:nvSpPr>
        <p:spPr>
          <a:xfrm>
            <a:off x="4533002" y="2550132"/>
            <a:ext cx="609600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Disillusionment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Loss of Faith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Existential crisis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Increased spirituality/religiousness</a:t>
            </a:r>
          </a:p>
        </p:txBody>
      </p:sp>
    </p:spTree>
    <p:extLst>
      <p:ext uri="{BB962C8B-B14F-4D97-AF65-F5344CB8AC3E}">
        <p14:creationId xmlns:p14="http://schemas.microsoft.com/office/powerpoint/2010/main" val="9805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" descr="A picture containing text, vector graphics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390" t="19673" r="35784" b="58679"/>
          <a:stretch/>
        </p:blipFill>
        <p:spPr>
          <a:xfrm rot="2219482">
            <a:off x="-47285" y="4206935"/>
            <a:ext cx="1255444" cy="237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78013" t="-500" r="4295" b="79517"/>
          <a:stretch/>
        </p:blipFill>
        <p:spPr>
          <a:xfrm rot="-9302763">
            <a:off x="8264492" y="-356982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195" t="58173" r="17113" b="20844"/>
          <a:stretch/>
        </p:blipFill>
        <p:spPr>
          <a:xfrm rot="-3138157">
            <a:off x="10587725" y="3637323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476" t="59453" r="32833" b="19563"/>
          <a:stretch/>
        </p:blipFill>
        <p:spPr>
          <a:xfrm rot="1886006">
            <a:off x="-294147" y="2060089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 descr="A yellow logo on a black backgroun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22099" r="54362" b="79672"/>
          <a:stretch/>
        </p:blipFill>
        <p:spPr>
          <a:xfrm rot="381586">
            <a:off x="3577333" y="4880245"/>
            <a:ext cx="2005753" cy="224239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2944228" y="3215366"/>
            <a:ext cx="63035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invite you to move during today’s session. Stand and/or stretch in a manner that feels best for you.</a:t>
            </a:r>
            <a:endParaRPr/>
          </a:p>
        </p:txBody>
      </p:sp>
      <p:sp>
        <p:nvSpPr>
          <p:cNvPr id="138" name="Google Shape;138;p1"/>
          <p:cNvSpPr txBox="1"/>
          <p:nvPr/>
        </p:nvSpPr>
        <p:spPr>
          <a:xfrm>
            <a:off x="3641930" y="2462357"/>
            <a:ext cx="49081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Stretch Break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" descr="Wheelchair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6421" y="4950677"/>
            <a:ext cx="2145606" cy="214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 descr="Man with cane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60388">
            <a:off x="9520493" y="5078264"/>
            <a:ext cx="1950459" cy="19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2624" r="74836" b="79629"/>
          <a:stretch/>
        </p:blipFill>
        <p:spPr>
          <a:xfrm rot="10800000">
            <a:off x="3762236" y="-388296"/>
            <a:ext cx="1853602" cy="216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53983" t="121" r="23476" b="79507"/>
          <a:stretch/>
        </p:blipFill>
        <p:spPr>
          <a:xfrm rot="8163255">
            <a:off x="-163009" y="331838"/>
            <a:ext cx="1811346" cy="211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Yoga outl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242862">
            <a:off x="10725498" y="2135521"/>
            <a:ext cx="1774203" cy="177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 descr="Yoga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9679" y="5095166"/>
            <a:ext cx="1924597" cy="19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3336" t="79398" r="74124" b="231"/>
          <a:stretch/>
        </p:blipFill>
        <p:spPr>
          <a:xfrm rot="-9635833">
            <a:off x="10127444" y="-278276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78597" t="78794" r="-1136" b="834"/>
          <a:stretch/>
        </p:blipFill>
        <p:spPr>
          <a:xfrm rot="-306360">
            <a:off x="7466337" y="4768410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 descr="Woman Shrugging outlin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0581277">
            <a:off x="6108547" y="-160599"/>
            <a:ext cx="1935568" cy="193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 descr="Run outlin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826627">
            <a:off x="1621020" y="-280674"/>
            <a:ext cx="1811346" cy="1811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4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62BEC-6ECA-F18D-3687-D79BCC1DC2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670" y="1241897"/>
            <a:ext cx="5504330" cy="2230594"/>
          </a:xfrm>
        </p:spPr>
        <p:txBody>
          <a:bodyPr/>
          <a:lstStyle/>
          <a:p>
            <a:r>
              <a:rPr lang="en-US" sz="4800" dirty="0"/>
              <a:t>Part II- Emotional Phases of a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F505E-8E5D-01B3-5E42-DE6888DD43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3728800"/>
            <a:ext cx="4973278" cy="762650"/>
          </a:xfrm>
        </p:spPr>
        <p:txBody>
          <a:bodyPr/>
          <a:lstStyle/>
          <a:p>
            <a:r>
              <a:rPr lang="en-US" dirty="0"/>
              <a:t>Pre-Disaster</a:t>
            </a:r>
          </a:p>
          <a:p>
            <a:r>
              <a:rPr lang="en-US" dirty="0"/>
              <a:t>Impact</a:t>
            </a:r>
          </a:p>
          <a:p>
            <a:r>
              <a:rPr lang="en-US" dirty="0"/>
              <a:t>Heroic</a:t>
            </a:r>
          </a:p>
          <a:p>
            <a:r>
              <a:rPr lang="en-US" dirty="0"/>
              <a:t>Honeymoon</a:t>
            </a:r>
          </a:p>
          <a:p>
            <a:r>
              <a:rPr lang="en-US" dirty="0"/>
              <a:t>Disillusionment</a:t>
            </a:r>
          </a:p>
          <a:p>
            <a:r>
              <a:rPr lang="en-US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8592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22AC4-AF0B-2E7D-8660-6D15AFB6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Mediating Factors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23A1BA-CECA-396A-9B31-70146180BE0F}"/>
              </a:ext>
            </a:extLst>
          </p:cNvPr>
          <p:cNvCxnSpPr>
            <a:cxnSpLocks/>
            <a:stCxn id="40" idx="7"/>
          </p:cNvCxnSpPr>
          <p:nvPr/>
        </p:nvCxnSpPr>
        <p:spPr>
          <a:xfrm flipV="1">
            <a:off x="2600533" y="3326024"/>
            <a:ext cx="1158875" cy="991174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96D53F-B3B0-8829-FEF5-3D728F4D63CE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4366959" y="3326024"/>
            <a:ext cx="1158873" cy="458265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895241-8F15-1BB3-5473-32B5AB7EB119}"/>
              </a:ext>
            </a:extLst>
          </p:cNvPr>
          <p:cNvCxnSpPr>
            <a:cxnSpLocks/>
            <a:stCxn id="52" idx="7"/>
            <a:endCxn id="48" idx="3"/>
          </p:cNvCxnSpPr>
          <p:nvPr/>
        </p:nvCxnSpPr>
        <p:spPr>
          <a:xfrm flipV="1">
            <a:off x="6133383" y="2793116"/>
            <a:ext cx="1158875" cy="991174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BBF941-059C-E785-3613-3BF9C89EC081}"/>
              </a:ext>
            </a:extLst>
          </p:cNvPr>
          <p:cNvCxnSpPr>
            <a:cxnSpLocks/>
            <a:stCxn id="48" idx="5"/>
          </p:cNvCxnSpPr>
          <p:nvPr/>
        </p:nvCxnSpPr>
        <p:spPr>
          <a:xfrm>
            <a:off x="7899808" y="2793116"/>
            <a:ext cx="1158873" cy="458265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43F82F-3AD9-1C3E-E1F7-914377F55535}"/>
              </a:ext>
            </a:extLst>
          </p:cNvPr>
          <p:cNvGrpSpPr/>
          <p:nvPr/>
        </p:nvGrpSpPr>
        <p:grpSpPr>
          <a:xfrm>
            <a:off x="3556924" y="2515991"/>
            <a:ext cx="1012518" cy="1012515"/>
            <a:chOff x="2269859" y="2298745"/>
            <a:chExt cx="717906" cy="71790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3EEA2F-A7B1-1D08-19BC-F446D0091CCD}"/>
                </a:ext>
              </a:extLst>
            </p:cNvPr>
            <p:cNvSpPr/>
            <p:nvPr/>
          </p:nvSpPr>
          <p:spPr>
            <a:xfrm>
              <a:off x="2269859" y="2298745"/>
              <a:ext cx="717906" cy="7179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53DCD36-1234-640F-FAC7-F8B306560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4561" y="2492940"/>
              <a:ext cx="328503" cy="329513"/>
            </a:xfrm>
            <a:custGeom>
              <a:avLst/>
              <a:gdLst>
                <a:gd name="T0" fmla="*/ 469 w 721"/>
                <a:gd name="T1" fmla="*/ 48 h 721"/>
                <a:gd name="T2" fmla="*/ 324 w 721"/>
                <a:gd name="T3" fmla="*/ 397 h 721"/>
                <a:gd name="T4" fmla="*/ 613 w 721"/>
                <a:gd name="T5" fmla="*/ 397 h 721"/>
                <a:gd name="T6" fmla="*/ 596 w 721"/>
                <a:gd name="T7" fmla="*/ 379 h 721"/>
                <a:gd name="T8" fmla="*/ 342 w 721"/>
                <a:gd name="T9" fmla="*/ 379 h 721"/>
                <a:gd name="T10" fmla="*/ 342 w 721"/>
                <a:gd name="T11" fmla="*/ 126 h 721"/>
                <a:gd name="T12" fmla="*/ 596 w 721"/>
                <a:gd name="T13" fmla="*/ 126 h 721"/>
                <a:gd name="T14" fmla="*/ 596 w 721"/>
                <a:gd name="T15" fmla="*/ 379 h 721"/>
                <a:gd name="T16" fmla="*/ 469 w 721"/>
                <a:gd name="T17" fmla="*/ 0 h 721"/>
                <a:gd name="T18" fmla="*/ 290 w 721"/>
                <a:gd name="T19" fmla="*/ 74 h 721"/>
                <a:gd name="T20" fmla="*/ 240 w 721"/>
                <a:gd name="T21" fmla="*/ 357 h 721"/>
                <a:gd name="T22" fmla="*/ 205 w 721"/>
                <a:gd name="T23" fmla="*/ 402 h 721"/>
                <a:gd name="T24" fmla="*/ 214 w 721"/>
                <a:gd name="T25" fmla="*/ 422 h 721"/>
                <a:gd name="T26" fmla="*/ 0 w 721"/>
                <a:gd name="T27" fmla="*/ 659 h 721"/>
                <a:gd name="T28" fmla="*/ 22 w 721"/>
                <a:gd name="T29" fmla="*/ 705 h 721"/>
                <a:gd name="T30" fmla="*/ 102 w 721"/>
                <a:gd name="T31" fmla="*/ 705 h 721"/>
                <a:gd name="T32" fmla="*/ 318 w 721"/>
                <a:gd name="T33" fmla="*/ 515 h 721"/>
                <a:gd name="T34" fmla="*/ 363 w 721"/>
                <a:gd name="T35" fmla="*/ 481 h 721"/>
                <a:gd name="T36" fmla="*/ 469 w 721"/>
                <a:gd name="T37" fmla="*/ 505 h 721"/>
                <a:gd name="T38" fmla="*/ 721 w 721"/>
                <a:gd name="T39" fmla="*/ 252 h 721"/>
                <a:gd name="T40" fmla="*/ 84 w 721"/>
                <a:gd name="T41" fmla="*/ 687 h 721"/>
                <a:gd name="T42" fmla="*/ 34 w 721"/>
                <a:gd name="T43" fmla="*/ 682 h 721"/>
                <a:gd name="T44" fmla="*/ 34 w 721"/>
                <a:gd name="T45" fmla="*/ 637 h 721"/>
                <a:gd name="T46" fmla="*/ 281 w 721"/>
                <a:gd name="T47" fmla="*/ 490 h 721"/>
                <a:gd name="T48" fmla="*/ 320 w 721"/>
                <a:gd name="T49" fmla="*/ 490 h 721"/>
                <a:gd name="T50" fmla="*/ 317 w 721"/>
                <a:gd name="T51" fmla="*/ 490 h 721"/>
                <a:gd name="T52" fmla="*/ 231 w 721"/>
                <a:gd name="T53" fmla="*/ 404 h 721"/>
                <a:gd name="T54" fmla="*/ 231 w 721"/>
                <a:gd name="T55" fmla="*/ 401 h 721"/>
                <a:gd name="T56" fmla="*/ 252 w 721"/>
                <a:gd name="T57" fmla="*/ 382 h 721"/>
                <a:gd name="T58" fmla="*/ 262 w 721"/>
                <a:gd name="T59" fmla="*/ 397 h 721"/>
                <a:gd name="T60" fmla="*/ 274 w 721"/>
                <a:gd name="T61" fmla="*/ 413 h 721"/>
                <a:gd name="T62" fmla="*/ 290 w 721"/>
                <a:gd name="T63" fmla="*/ 431 h 721"/>
                <a:gd name="T64" fmla="*/ 308 w 721"/>
                <a:gd name="T65" fmla="*/ 447 h 721"/>
                <a:gd name="T66" fmla="*/ 323 w 721"/>
                <a:gd name="T67" fmla="*/ 458 h 721"/>
                <a:gd name="T68" fmla="*/ 339 w 721"/>
                <a:gd name="T69" fmla="*/ 469 h 721"/>
                <a:gd name="T70" fmla="*/ 320 w 721"/>
                <a:gd name="T71" fmla="*/ 490 h 721"/>
                <a:gd name="T72" fmla="*/ 385 w 721"/>
                <a:gd name="T73" fmla="*/ 464 h 721"/>
                <a:gd name="T74" fmla="*/ 308 w 721"/>
                <a:gd name="T75" fmla="*/ 413 h 721"/>
                <a:gd name="T76" fmla="*/ 266 w 721"/>
                <a:gd name="T77" fmla="*/ 354 h 721"/>
                <a:gd name="T78" fmla="*/ 257 w 721"/>
                <a:gd name="T79" fmla="*/ 336 h 721"/>
                <a:gd name="T80" fmla="*/ 469 w 721"/>
                <a:gd name="T81" fmla="*/ 25 h 721"/>
                <a:gd name="T82" fmla="*/ 629 w 721"/>
                <a:gd name="T83" fmla="*/ 92 h 721"/>
                <a:gd name="T84" fmla="*/ 629 w 721"/>
                <a:gd name="T85" fmla="*/ 413 h 721"/>
                <a:gd name="T86" fmla="*/ 489 w 721"/>
                <a:gd name="T87" fmla="*/ 136 h 721"/>
                <a:gd name="T88" fmla="*/ 352 w 721"/>
                <a:gd name="T89" fmla="*/ 236 h 721"/>
                <a:gd name="T90" fmla="*/ 327 w 721"/>
                <a:gd name="T91" fmla="*/ 236 h 721"/>
                <a:gd name="T92" fmla="*/ 497 w 721"/>
                <a:gd name="T93" fmla="*/ 113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21" h="721">
                  <a:moveTo>
                    <a:pt x="613" y="108"/>
                  </a:moveTo>
                  <a:cubicBezTo>
                    <a:pt x="575" y="69"/>
                    <a:pt x="523" y="48"/>
                    <a:pt x="469" y="48"/>
                  </a:cubicBezTo>
                  <a:cubicBezTo>
                    <a:pt x="414" y="48"/>
                    <a:pt x="363" y="69"/>
                    <a:pt x="324" y="108"/>
                  </a:cubicBezTo>
                  <a:cubicBezTo>
                    <a:pt x="245" y="188"/>
                    <a:pt x="245" y="317"/>
                    <a:pt x="324" y="397"/>
                  </a:cubicBezTo>
                  <a:cubicBezTo>
                    <a:pt x="364" y="437"/>
                    <a:pt x="416" y="457"/>
                    <a:pt x="469" y="457"/>
                  </a:cubicBezTo>
                  <a:cubicBezTo>
                    <a:pt x="521" y="457"/>
                    <a:pt x="573" y="437"/>
                    <a:pt x="613" y="397"/>
                  </a:cubicBezTo>
                  <a:cubicBezTo>
                    <a:pt x="693" y="317"/>
                    <a:pt x="693" y="188"/>
                    <a:pt x="613" y="108"/>
                  </a:cubicBezTo>
                  <a:close/>
                  <a:moveTo>
                    <a:pt x="596" y="379"/>
                  </a:moveTo>
                  <a:cubicBezTo>
                    <a:pt x="562" y="413"/>
                    <a:pt x="517" y="432"/>
                    <a:pt x="469" y="432"/>
                  </a:cubicBezTo>
                  <a:cubicBezTo>
                    <a:pt x="421" y="432"/>
                    <a:pt x="376" y="413"/>
                    <a:pt x="342" y="379"/>
                  </a:cubicBezTo>
                  <a:cubicBezTo>
                    <a:pt x="308" y="345"/>
                    <a:pt x="289" y="300"/>
                    <a:pt x="289" y="252"/>
                  </a:cubicBezTo>
                  <a:cubicBezTo>
                    <a:pt x="289" y="204"/>
                    <a:pt x="308" y="159"/>
                    <a:pt x="342" y="126"/>
                  </a:cubicBezTo>
                  <a:cubicBezTo>
                    <a:pt x="376" y="92"/>
                    <a:pt x="421" y="73"/>
                    <a:pt x="469" y="73"/>
                  </a:cubicBezTo>
                  <a:cubicBezTo>
                    <a:pt x="517" y="73"/>
                    <a:pt x="562" y="92"/>
                    <a:pt x="596" y="126"/>
                  </a:cubicBezTo>
                  <a:cubicBezTo>
                    <a:pt x="629" y="159"/>
                    <a:pt x="648" y="204"/>
                    <a:pt x="648" y="252"/>
                  </a:cubicBezTo>
                  <a:cubicBezTo>
                    <a:pt x="648" y="300"/>
                    <a:pt x="629" y="345"/>
                    <a:pt x="596" y="379"/>
                  </a:cubicBezTo>
                  <a:close/>
                  <a:moveTo>
                    <a:pt x="647" y="74"/>
                  </a:moveTo>
                  <a:cubicBezTo>
                    <a:pt x="599" y="26"/>
                    <a:pt x="536" y="0"/>
                    <a:pt x="469" y="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401" y="0"/>
                    <a:pt x="338" y="26"/>
                    <a:pt x="290" y="74"/>
                  </a:cubicBezTo>
                  <a:cubicBezTo>
                    <a:pt x="219" y="145"/>
                    <a:pt x="197" y="252"/>
                    <a:pt x="234" y="345"/>
                  </a:cubicBezTo>
                  <a:cubicBezTo>
                    <a:pt x="236" y="349"/>
                    <a:pt x="238" y="353"/>
                    <a:pt x="240" y="357"/>
                  </a:cubicBezTo>
                  <a:cubicBezTo>
                    <a:pt x="213" y="383"/>
                    <a:pt x="213" y="383"/>
                    <a:pt x="213" y="383"/>
                  </a:cubicBezTo>
                  <a:cubicBezTo>
                    <a:pt x="208" y="388"/>
                    <a:pt x="205" y="395"/>
                    <a:pt x="205" y="402"/>
                  </a:cubicBezTo>
                  <a:cubicBezTo>
                    <a:pt x="205" y="410"/>
                    <a:pt x="208" y="416"/>
                    <a:pt x="213" y="422"/>
                  </a:cubicBezTo>
                  <a:cubicBezTo>
                    <a:pt x="214" y="422"/>
                    <a:pt x="214" y="422"/>
                    <a:pt x="214" y="422"/>
                  </a:cubicBezTo>
                  <a:cubicBezTo>
                    <a:pt x="16" y="619"/>
                    <a:pt x="16" y="619"/>
                    <a:pt x="16" y="619"/>
                  </a:cubicBezTo>
                  <a:cubicBezTo>
                    <a:pt x="6" y="630"/>
                    <a:pt x="0" y="644"/>
                    <a:pt x="0" y="659"/>
                  </a:cubicBezTo>
                  <a:cubicBezTo>
                    <a:pt x="0" y="674"/>
                    <a:pt x="6" y="689"/>
                    <a:pt x="16" y="699"/>
                  </a:cubicBezTo>
                  <a:cubicBezTo>
                    <a:pt x="22" y="705"/>
                    <a:pt x="22" y="705"/>
                    <a:pt x="22" y="705"/>
                  </a:cubicBezTo>
                  <a:cubicBezTo>
                    <a:pt x="33" y="716"/>
                    <a:pt x="47" y="721"/>
                    <a:pt x="62" y="721"/>
                  </a:cubicBezTo>
                  <a:cubicBezTo>
                    <a:pt x="77" y="721"/>
                    <a:pt x="91" y="716"/>
                    <a:pt x="102" y="705"/>
                  </a:cubicBezTo>
                  <a:cubicBezTo>
                    <a:pt x="299" y="507"/>
                    <a:pt x="299" y="507"/>
                    <a:pt x="299" y="507"/>
                  </a:cubicBezTo>
                  <a:cubicBezTo>
                    <a:pt x="304" y="513"/>
                    <a:pt x="311" y="515"/>
                    <a:pt x="318" y="515"/>
                  </a:cubicBezTo>
                  <a:cubicBezTo>
                    <a:pt x="325" y="515"/>
                    <a:pt x="332" y="512"/>
                    <a:pt x="337" y="507"/>
                  </a:cubicBezTo>
                  <a:cubicBezTo>
                    <a:pt x="363" y="481"/>
                    <a:pt x="363" y="481"/>
                    <a:pt x="363" y="481"/>
                  </a:cubicBezTo>
                  <a:cubicBezTo>
                    <a:pt x="368" y="483"/>
                    <a:pt x="372" y="485"/>
                    <a:pt x="376" y="487"/>
                  </a:cubicBezTo>
                  <a:cubicBezTo>
                    <a:pt x="406" y="499"/>
                    <a:pt x="438" y="505"/>
                    <a:pt x="469" y="505"/>
                  </a:cubicBezTo>
                  <a:cubicBezTo>
                    <a:pt x="534" y="505"/>
                    <a:pt x="599" y="479"/>
                    <a:pt x="647" y="431"/>
                  </a:cubicBezTo>
                  <a:cubicBezTo>
                    <a:pt x="695" y="383"/>
                    <a:pt x="721" y="320"/>
                    <a:pt x="721" y="252"/>
                  </a:cubicBezTo>
                  <a:cubicBezTo>
                    <a:pt x="721" y="185"/>
                    <a:pt x="695" y="122"/>
                    <a:pt x="647" y="74"/>
                  </a:cubicBezTo>
                  <a:close/>
                  <a:moveTo>
                    <a:pt x="84" y="687"/>
                  </a:moveTo>
                  <a:cubicBezTo>
                    <a:pt x="72" y="699"/>
                    <a:pt x="51" y="699"/>
                    <a:pt x="39" y="687"/>
                  </a:cubicBezTo>
                  <a:cubicBezTo>
                    <a:pt x="34" y="682"/>
                    <a:pt x="34" y="682"/>
                    <a:pt x="34" y="682"/>
                  </a:cubicBezTo>
                  <a:cubicBezTo>
                    <a:pt x="28" y="676"/>
                    <a:pt x="25" y="668"/>
                    <a:pt x="25" y="659"/>
                  </a:cubicBezTo>
                  <a:cubicBezTo>
                    <a:pt x="25" y="651"/>
                    <a:pt x="28" y="643"/>
                    <a:pt x="34" y="637"/>
                  </a:cubicBezTo>
                  <a:cubicBezTo>
                    <a:pt x="231" y="440"/>
                    <a:pt x="231" y="440"/>
                    <a:pt x="231" y="440"/>
                  </a:cubicBezTo>
                  <a:cubicBezTo>
                    <a:pt x="281" y="490"/>
                    <a:pt x="281" y="490"/>
                    <a:pt x="281" y="490"/>
                  </a:cubicBezTo>
                  <a:lnTo>
                    <a:pt x="84" y="687"/>
                  </a:lnTo>
                  <a:close/>
                  <a:moveTo>
                    <a:pt x="320" y="490"/>
                  </a:moveTo>
                  <a:cubicBezTo>
                    <a:pt x="319" y="490"/>
                    <a:pt x="317" y="490"/>
                    <a:pt x="317" y="490"/>
                  </a:cubicBezTo>
                  <a:cubicBezTo>
                    <a:pt x="317" y="490"/>
                    <a:pt x="317" y="490"/>
                    <a:pt x="317" y="490"/>
                  </a:cubicBezTo>
                  <a:cubicBezTo>
                    <a:pt x="231" y="404"/>
                    <a:pt x="231" y="404"/>
                    <a:pt x="231" y="404"/>
                  </a:cubicBezTo>
                  <a:cubicBezTo>
                    <a:pt x="231" y="404"/>
                    <a:pt x="231" y="404"/>
                    <a:pt x="231" y="404"/>
                  </a:cubicBezTo>
                  <a:cubicBezTo>
                    <a:pt x="231" y="404"/>
                    <a:pt x="231" y="404"/>
                    <a:pt x="231" y="404"/>
                  </a:cubicBezTo>
                  <a:cubicBezTo>
                    <a:pt x="230" y="403"/>
                    <a:pt x="230" y="402"/>
                    <a:pt x="231" y="401"/>
                  </a:cubicBezTo>
                  <a:cubicBezTo>
                    <a:pt x="251" y="380"/>
                    <a:pt x="251" y="380"/>
                    <a:pt x="251" y="380"/>
                  </a:cubicBezTo>
                  <a:cubicBezTo>
                    <a:pt x="252" y="381"/>
                    <a:pt x="252" y="381"/>
                    <a:pt x="252" y="382"/>
                  </a:cubicBezTo>
                  <a:cubicBezTo>
                    <a:pt x="253" y="383"/>
                    <a:pt x="254" y="385"/>
                    <a:pt x="255" y="386"/>
                  </a:cubicBezTo>
                  <a:cubicBezTo>
                    <a:pt x="257" y="390"/>
                    <a:pt x="260" y="394"/>
                    <a:pt x="262" y="397"/>
                  </a:cubicBezTo>
                  <a:cubicBezTo>
                    <a:pt x="264" y="399"/>
                    <a:pt x="265" y="401"/>
                    <a:pt x="266" y="402"/>
                  </a:cubicBezTo>
                  <a:cubicBezTo>
                    <a:pt x="269" y="406"/>
                    <a:pt x="271" y="409"/>
                    <a:pt x="274" y="413"/>
                  </a:cubicBezTo>
                  <a:cubicBezTo>
                    <a:pt x="275" y="414"/>
                    <a:pt x="276" y="416"/>
                    <a:pt x="278" y="417"/>
                  </a:cubicBezTo>
                  <a:cubicBezTo>
                    <a:pt x="282" y="422"/>
                    <a:pt x="286" y="426"/>
                    <a:pt x="290" y="431"/>
                  </a:cubicBezTo>
                  <a:cubicBezTo>
                    <a:pt x="295" y="435"/>
                    <a:pt x="299" y="439"/>
                    <a:pt x="304" y="443"/>
                  </a:cubicBezTo>
                  <a:cubicBezTo>
                    <a:pt x="305" y="444"/>
                    <a:pt x="307" y="446"/>
                    <a:pt x="308" y="447"/>
                  </a:cubicBezTo>
                  <a:cubicBezTo>
                    <a:pt x="311" y="449"/>
                    <a:pt x="315" y="452"/>
                    <a:pt x="318" y="455"/>
                  </a:cubicBezTo>
                  <a:cubicBezTo>
                    <a:pt x="320" y="456"/>
                    <a:pt x="322" y="457"/>
                    <a:pt x="323" y="458"/>
                  </a:cubicBezTo>
                  <a:cubicBezTo>
                    <a:pt x="327" y="461"/>
                    <a:pt x="330" y="463"/>
                    <a:pt x="334" y="466"/>
                  </a:cubicBezTo>
                  <a:cubicBezTo>
                    <a:pt x="336" y="467"/>
                    <a:pt x="337" y="468"/>
                    <a:pt x="339" y="469"/>
                  </a:cubicBezTo>
                  <a:cubicBezTo>
                    <a:pt x="339" y="469"/>
                    <a:pt x="340" y="469"/>
                    <a:pt x="340" y="469"/>
                  </a:cubicBezTo>
                  <a:lnTo>
                    <a:pt x="320" y="490"/>
                  </a:lnTo>
                  <a:close/>
                  <a:moveTo>
                    <a:pt x="629" y="413"/>
                  </a:moveTo>
                  <a:cubicBezTo>
                    <a:pt x="565" y="477"/>
                    <a:pt x="469" y="497"/>
                    <a:pt x="385" y="464"/>
                  </a:cubicBezTo>
                  <a:cubicBezTo>
                    <a:pt x="379" y="461"/>
                    <a:pt x="372" y="458"/>
                    <a:pt x="366" y="455"/>
                  </a:cubicBezTo>
                  <a:cubicBezTo>
                    <a:pt x="345" y="444"/>
                    <a:pt x="325" y="430"/>
                    <a:pt x="308" y="413"/>
                  </a:cubicBezTo>
                  <a:cubicBezTo>
                    <a:pt x="295" y="400"/>
                    <a:pt x="284" y="386"/>
                    <a:pt x="274" y="370"/>
                  </a:cubicBezTo>
                  <a:cubicBezTo>
                    <a:pt x="271" y="365"/>
                    <a:pt x="268" y="360"/>
                    <a:pt x="266" y="354"/>
                  </a:cubicBezTo>
                  <a:cubicBezTo>
                    <a:pt x="265" y="354"/>
                    <a:pt x="265" y="354"/>
                    <a:pt x="265" y="354"/>
                  </a:cubicBezTo>
                  <a:cubicBezTo>
                    <a:pt x="263" y="348"/>
                    <a:pt x="260" y="342"/>
                    <a:pt x="257" y="336"/>
                  </a:cubicBezTo>
                  <a:cubicBezTo>
                    <a:pt x="224" y="252"/>
                    <a:pt x="244" y="156"/>
                    <a:pt x="308" y="92"/>
                  </a:cubicBezTo>
                  <a:cubicBezTo>
                    <a:pt x="351" y="49"/>
                    <a:pt x="408" y="25"/>
                    <a:pt x="469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529" y="25"/>
                    <a:pt x="586" y="49"/>
                    <a:pt x="629" y="92"/>
                  </a:cubicBezTo>
                  <a:cubicBezTo>
                    <a:pt x="672" y="135"/>
                    <a:pt x="696" y="192"/>
                    <a:pt x="696" y="252"/>
                  </a:cubicBezTo>
                  <a:cubicBezTo>
                    <a:pt x="696" y="313"/>
                    <a:pt x="672" y="370"/>
                    <a:pt x="629" y="413"/>
                  </a:cubicBezTo>
                  <a:close/>
                  <a:moveTo>
                    <a:pt x="505" y="128"/>
                  </a:moveTo>
                  <a:cubicBezTo>
                    <a:pt x="503" y="135"/>
                    <a:pt x="496" y="139"/>
                    <a:pt x="489" y="136"/>
                  </a:cubicBezTo>
                  <a:cubicBezTo>
                    <a:pt x="479" y="133"/>
                    <a:pt x="468" y="131"/>
                    <a:pt x="457" y="131"/>
                  </a:cubicBezTo>
                  <a:cubicBezTo>
                    <a:pt x="399" y="131"/>
                    <a:pt x="352" y="178"/>
                    <a:pt x="352" y="236"/>
                  </a:cubicBezTo>
                  <a:cubicBezTo>
                    <a:pt x="352" y="242"/>
                    <a:pt x="347" y="248"/>
                    <a:pt x="340" y="248"/>
                  </a:cubicBezTo>
                  <a:cubicBezTo>
                    <a:pt x="333" y="248"/>
                    <a:pt x="327" y="242"/>
                    <a:pt x="327" y="236"/>
                  </a:cubicBezTo>
                  <a:cubicBezTo>
                    <a:pt x="327" y="164"/>
                    <a:pt x="385" y="106"/>
                    <a:pt x="457" y="106"/>
                  </a:cubicBezTo>
                  <a:cubicBezTo>
                    <a:pt x="470" y="106"/>
                    <a:pt x="484" y="108"/>
                    <a:pt x="497" y="113"/>
                  </a:cubicBezTo>
                  <a:cubicBezTo>
                    <a:pt x="503" y="115"/>
                    <a:pt x="507" y="122"/>
                    <a:pt x="50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2097A6A-26EC-F073-0450-18682CBA807D}"/>
              </a:ext>
            </a:extLst>
          </p:cNvPr>
          <p:cNvGrpSpPr/>
          <p:nvPr/>
        </p:nvGrpSpPr>
        <p:grpSpPr>
          <a:xfrm>
            <a:off x="1790499" y="4114716"/>
            <a:ext cx="1012518" cy="1012515"/>
            <a:chOff x="1017410" y="3432289"/>
            <a:chExt cx="717906" cy="717904"/>
          </a:xfrm>
          <a:solidFill>
            <a:schemeClr val="accent2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1BB158-A49B-C9E7-F42B-F5C7716A4286}"/>
                </a:ext>
              </a:extLst>
            </p:cNvPr>
            <p:cNvSpPr/>
            <p:nvPr/>
          </p:nvSpPr>
          <p:spPr>
            <a:xfrm>
              <a:off x="1017410" y="3432289"/>
              <a:ext cx="717906" cy="7179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376D619-C7DC-A7A7-833E-0F66C6EFC593}"/>
                </a:ext>
              </a:extLst>
            </p:cNvPr>
            <p:cNvSpPr/>
            <p:nvPr/>
          </p:nvSpPr>
          <p:spPr>
            <a:xfrm>
              <a:off x="1071761" y="3486639"/>
              <a:ext cx="609204" cy="6092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C6F7D188-C74B-7063-F577-E78157496718}"/>
              </a:ext>
            </a:extLst>
          </p:cNvPr>
          <p:cNvSpPr/>
          <p:nvPr/>
        </p:nvSpPr>
        <p:spPr>
          <a:xfrm>
            <a:off x="8856198" y="3048899"/>
            <a:ext cx="1012518" cy="10125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95657F-C1A3-4CAF-5637-874E40C1146F}"/>
              </a:ext>
            </a:extLst>
          </p:cNvPr>
          <p:cNvGrpSpPr/>
          <p:nvPr/>
        </p:nvGrpSpPr>
        <p:grpSpPr>
          <a:xfrm>
            <a:off x="7089774" y="1983083"/>
            <a:ext cx="1012518" cy="1012515"/>
            <a:chOff x="4774756" y="1920897"/>
            <a:chExt cx="717906" cy="717904"/>
          </a:xfrm>
          <a:solidFill>
            <a:schemeClr val="accent2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3AAB59F-7004-CC46-DECA-0C780E61662D}"/>
                </a:ext>
              </a:extLst>
            </p:cNvPr>
            <p:cNvSpPr/>
            <p:nvPr/>
          </p:nvSpPr>
          <p:spPr>
            <a:xfrm>
              <a:off x="4774756" y="1920897"/>
              <a:ext cx="717906" cy="7179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115A2DE-FC31-7B51-4170-73E9CEDBC051}"/>
                </a:ext>
              </a:extLst>
            </p:cNvPr>
            <p:cNvSpPr/>
            <p:nvPr/>
          </p:nvSpPr>
          <p:spPr>
            <a:xfrm>
              <a:off x="4829107" y="1975247"/>
              <a:ext cx="609204" cy="6092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2BA84C-9110-719A-0CC6-DFA73350FAA5}"/>
              </a:ext>
            </a:extLst>
          </p:cNvPr>
          <p:cNvGrpSpPr/>
          <p:nvPr/>
        </p:nvGrpSpPr>
        <p:grpSpPr>
          <a:xfrm>
            <a:off x="5323348" y="3581807"/>
            <a:ext cx="1012518" cy="1012515"/>
            <a:chOff x="3522307" y="3054441"/>
            <a:chExt cx="717906" cy="71790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198C4F-3B1C-7CE5-D267-292830BC92FA}"/>
                </a:ext>
              </a:extLst>
            </p:cNvPr>
            <p:cNvSpPr/>
            <p:nvPr/>
          </p:nvSpPr>
          <p:spPr>
            <a:xfrm>
              <a:off x="3522307" y="3054441"/>
              <a:ext cx="717906" cy="7179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D0178E-C0D8-913E-6666-6B90B7676E73}"/>
                </a:ext>
              </a:extLst>
            </p:cNvPr>
            <p:cNvSpPr/>
            <p:nvPr/>
          </p:nvSpPr>
          <p:spPr>
            <a:xfrm>
              <a:off x="3576658" y="3108791"/>
              <a:ext cx="609204" cy="60920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1F92C-11BC-A8A0-A653-D20377D30B9D}"/>
              </a:ext>
            </a:extLst>
          </p:cNvPr>
          <p:cNvGrpSpPr/>
          <p:nvPr/>
        </p:nvGrpSpPr>
        <p:grpSpPr>
          <a:xfrm>
            <a:off x="1394087" y="3014540"/>
            <a:ext cx="1805339" cy="766743"/>
            <a:chOff x="720210" y="2593622"/>
            <a:chExt cx="1280040" cy="54364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1FFFE9-9F4F-CD99-42A6-4EC8ECEF92D5}"/>
                </a:ext>
              </a:extLst>
            </p:cNvPr>
            <p:cNvSpPr txBox="1"/>
            <p:nvPr/>
          </p:nvSpPr>
          <p:spPr>
            <a:xfrm>
              <a:off x="720215" y="2593622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01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619421-C4BF-B52A-8FFB-AA1A6DFA5217}"/>
                </a:ext>
              </a:extLst>
            </p:cNvPr>
            <p:cNvSpPr txBox="1"/>
            <p:nvPr/>
          </p:nvSpPr>
          <p:spPr>
            <a:xfrm>
              <a:off x="720210" y="2788109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Prior experience with a similar event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79AD2-15BA-9F67-023C-636914807312}"/>
              </a:ext>
            </a:extLst>
          </p:cNvPr>
          <p:cNvGrpSpPr/>
          <p:nvPr/>
        </p:nvGrpSpPr>
        <p:grpSpPr>
          <a:xfrm>
            <a:off x="3160512" y="4023306"/>
            <a:ext cx="1805339" cy="766742"/>
            <a:chOff x="2020417" y="3334026"/>
            <a:chExt cx="1280040" cy="54364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780C87B-DE72-84D2-F135-D90ED925E531}"/>
                </a:ext>
              </a:extLst>
            </p:cNvPr>
            <p:cNvSpPr txBox="1"/>
            <p:nvPr/>
          </p:nvSpPr>
          <p:spPr>
            <a:xfrm>
              <a:off x="2020422" y="3334026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02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FA6B3B6-9048-5B92-FA6A-AAEA7E20192D}"/>
                </a:ext>
              </a:extLst>
            </p:cNvPr>
            <p:cNvSpPr txBox="1"/>
            <p:nvPr/>
          </p:nvSpPr>
          <p:spPr>
            <a:xfrm>
              <a:off x="2020417" y="3528513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Intensity of disruption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175F48-E8FE-EF19-618A-403E3AC6BEEE}"/>
              </a:ext>
            </a:extLst>
          </p:cNvPr>
          <p:cNvGrpSpPr/>
          <p:nvPr/>
        </p:nvGrpSpPr>
        <p:grpSpPr>
          <a:xfrm>
            <a:off x="6695901" y="3465834"/>
            <a:ext cx="1805339" cy="766743"/>
            <a:chOff x="2020417" y="3334026"/>
            <a:chExt cx="1280040" cy="5436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1459A37-98AE-BE1D-A6E1-D6586C5FF171}"/>
                </a:ext>
              </a:extLst>
            </p:cNvPr>
            <p:cNvSpPr txBox="1"/>
            <p:nvPr/>
          </p:nvSpPr>
          <p:spPr>
            <a:xfrm>
              <a:off x="2020422" y="3334026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04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273C4D-99A1-8AC5-137D-48B876827BE7}"/>
                </a:ext>
              </a:extLst>
            </p:cNvPr>
            <p:cNvSpPr txBox="1"/>
            <p:nvPr/>
          </p:nvSpPr>
          <p:spPr>
            <a:xfrm>
              <a:off x="2020417" y="3528513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Emotional strength of individual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A0AD95F-AE6B-AADA-6F19-79A1542D0E57}"/>
              </a:ext>
            </a:extLst>
          </p:cNvPr>
          <p:cNvGrpSpPr/>
          <p:nvPr/>
        </p:nvGrpSpPr>
        <p:grpSpPr>
          <a:xfrm>
            <a:off x="4931042" y="2396401"/>
            <a:ext cx="1805339" cy="766743"/>
            <a:chOff x="720210" y="2593622"/>
            <a:chExt cx="1280040" cy="54364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423CD5F-10D2-0D56-0890-4553AEE3BBE8}"/>
                </a:ext>
              </a:extLst>
            </p:cNvPr>
            <p:cNvSpPr txBox="1"/>
            <p:nvPr/>
          </p:nvSpPr>
          <p:spPr>
            <a:xfrm>
              <a:off x="720215" y="2593622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03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A16C0AB-F434-4E04-AEBC-6B0C1B7FA01B}"/>
                </a:ext>
              </a:extLst>
            </p:cNvPr>
            <p:cNvSpPr txBox="1"/>
            <p:nvPr/>
          </p:nvSpPr>
          <p:spPr>
            <a:xfrm>
              <a:off x="720210" y="2788109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Individual feelings about event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08AEBC-441B-A6FD-6C95-D5F30B84078F}"/>
              </a:ext>
            </a:extLst>
          </p:cNvPr>
          <p:cNvGrpSpPr/>
          <p:nvPr/>
        </p:nvGrpSpPr>
        <p:grpSpPr>
          <a:xfrm>
            <a:off x="8501171" y="2089570"/>
            <a:ext cx="1805339" cy="766743"/>
            <a:chOff x="2020417" y="3597094"/>
            <a:chExt cx="1280040" cy="54364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5EBC3EE-785E-BFCA-881F-C2A07C4B5AB3}"/>
                </a:ext>
              </a:extLst>
            </p:cNvPr>
            <p:cNvSpPr txBox="1"/>
            <p:nvPr/>
          </p:nvSpPr>
          <p:spPr>
            <a:xfrm>
              <a:off x="2020422" y="3597094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05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1404107-CE7E-A1F0-D7FD-B6AF44966A73}"/>
                </a:ext>
              </a:extLst>
            </p:cNvPr>
            <p:cNvSpPr txBox="1"/>
            <p:nvPr/>
          </p:nvSpPr>
          <p:spPr>
            <a:xfrm>
              <a:off x="2020417" y="3791581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Length of time since event</a:t>
              </a:r>
            </a:p>
          </p:txBody>
        </p:sp>
      </p:grpSp>
      <p:pic>
        <p:nvPicPr>
          <p:cNvPr id="71" name="Graphic 70" descr="Confused face outline with solid fill">
            <a:extLst>
              <a:ext uri="{FF2B5EF4-FFF2-40B4-BE49-F238E27FC236}">
                <a16:creationId xmlns:a16="http://schemas.microsoft.com/office/drawing/2014/main" id="{0C29E143-94AF-E521-A517-F67C8B993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9566" y="3779463"/>
            <a:ext cx="640080" cy="640080"/>
          </a:xfrm>
          <a:prstGeom prst="rect">
            <a:avLst/>
          </a:prstGeom>
        </p:spPr>
      </p:pic>
      <p:pic>
        <p:nvPicPr>
          <p:cNvPr id="73" name="Graphic 72" descr="Stopwatch 33% outline">
            <a:extLst>
              <a:ext uri="{FF2B5EF4-FFF2-40B4-BE49-F238E27FC236}">
                <a16:creationId xmlns:a16="http://schemas.microsoft.com/office/drawing/2014/main" id="{52EB60AE-9E78-E9AB-654C-1C716D073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2417" y="3235116"/>
            <a:ext cx="640080" cy="640080"/>
          </a:xfrm>
          <a:prstGeom prst="rect">
            <a:avLst/>
          </a:prstGeom>
        </p:spPr>
      </p:pic>
      <p:pic>
        <p:nvPicPr>
          <p:cNvPr id="75" name="Graphic 74" descr="Hammer1 outline">
            <a:extLst>
              <a:ext uri="{FF2B5EF4-FFF2-40B4-BE49-F238E27FC236}">
                <a16:creationId xmlns:a16="http://schemas.microsoft.com/office/drawing/2014/main" id="{CDFF0347-4EF6-64C0-232D-271E3BFAD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6192" y="2724562"/>
            <a:ext cx="640080" cy="640080"/>
          </a:xfrm>
          <a:prstGeom prst="rect">
            <a:avLst/>
          </a:prstGeom>
        </p:spPr>
      </p:pic>
      <p:pic>
        <p:nvPicPr>
          <p:cNvPr id="77" name="Graphic 76" descr="Muscular arm outline">
            <a:extLst>
              <a:ext uri="{FF2B5EF4-FFF2-40B4-BE49-F238E27FC236}">
                <a16:creationId xmlns:a16="http://schemas.microsoft.com/office/drawing/2014/main" id="{809DC3B1-B7BC-D9C3-FD45-2B632C396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0179" y="2136717"/>
            <a:ext cx="640080" cy="640080"/>
          </a:xfrm>
          <a:prstGeom prst="rect">
            <a:avLst/>
          </a:prstGeom>
        </p:spPr>
      </p:pic>
      <p:pic>
        <p:nvPicPr>
          <p:cNvPr id="79" name="Graphic 78" descr="History outline">
            <a:extLst>
              <a:ext uri="{FF2B5EF4-FFF2-40B4-BE49-F238E27FC236}">
                <a16:creationId xmlns:a16="http://schemas.microsoft.com/office/drawing/2014/main" id="{8C7C9D4F-B8E8-82F2-437F-61992BC3A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6685" y="427574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22AC4-AF0B-2E7D-8660-6D15AFB6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Stabilizing Factors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23A1BA-CECA-396A-9B31-70146180BE0F}"/>
              </a:ext>
            </a:extLst>
          </p:cNvPr>
          <p:cNvCxnSpPr>
            <a:cxnSpLocks/>
            <a:stCxn id="39" idx="6"/>
            <a:endCxn id="35" idx="2"/>
          </p:cNvCxnSpPr>
          <p:nvPr/>
        </p:nvCxnSpPr>
        <p:spPr>
          <a:xfrm>
            <a:off x="2387248" y="2972710"/>
            <a:ext cx="1776506" cy="0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96D53F-B3B0-8829-FEF5-3D728F4D63CE}"/>
              </a:ext>
            </a:extLst>
          </p:cNvPr>
          <p:cNvCxnSpPr>
            <a:cxnSpLocks/>
            <a:stCxn id="35" idx="6"/>
            <a:endCxn id="51" idx="2"/>
          </p:cNvCxnSpPr>
          <p:nvPr/>
        </p:nvCxnSpPr>
        <p:spPr>
          <a:xfrm>
            <a:off x="5176272" y="2972710"/>
            <a:ext cx="1776506" cy="0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895241-8F15-1BB3-5473-32B5AB7EB119}"/>
              </a:ext>
            </a:extLst>
          </p:cNvPr>
          <p:cNvCxnSpPr>
            <a:cxnSpLocks/>
            <a:stCxn id="51" idx="6"/>
            <a:endCxn id="47" idx="2"/>
          </p:cNvCxnSpPr>
          <p:nvPr/>
        </p:nvCxnSpPr>
        <p:spPr>
          <a:xfrm>
            <a:off x="7965296" y="2972710"/>
            <a:ext cx="1776505" cy="0"/>
          </a:xfrm>
          <a:prstGeom prst="line">
            <a:avLst/>
          </a:prstGeom>
          <a:ln w="952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61F92C-11BC-A8A0-A653-D20377D30B9D}"/>
              </a:ext>
            </a:extLst>
          </p:cNvPr>
          <p:cNvGrpSpPr/>
          <p:nvPr/>
        </p:nvGrpSpPr>
        <p:grpSpPr>
          <a:xfrm>
            <a:off x="969274" y="3883876"/>
            <a:ext cx="1805339" cy="766743"/>
            <a:chOff x="720210" y="2593622"/>
            <a:chExt cx="1280040" cy="54364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1FFFE9-9F4F-CD99-42A6-4EC8ECEF92D5}"/>
                </a:ext>
              </a:extLst>
            </p:cNvPr>
            <p:cNvSpPr txBox="1"/>
            <p:nvPr/>
          </p:nvSpPr>
          <p:spPr>
            <a:xfrm>
              <a:off x="720215" y="2593622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01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2619421-C4BF-B52A-8FFB-AA1A6DFA5217}"/>
                </a:ext>
              </a:extLst>
            </p:cNvPr>
            <p:cNvSpPr txBox="1"/>
            <p:nvPr/>
          </p:nvSpPr>
          <p:spPr>
            <a:xfrm>
              <a:off x="720210" y="2788109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Assess survivors for injury or shock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79AD2-15BA-9F67-023C-636914807312}"/>
              </a:ext>
            </a:extLst>
          </p:cNvPr>
          <p:cNvGrpSpPr/>
          <p:nvPr/>
        </p:nvGrpSpPr>
        <p:grpSpPr>
          <a:xfrm>
            <a:off x="3767343" y="3883877"/>
            <a:ext cx="1805339" cy="766742"/>
            <a:chOff x="2020417" y="3334026"/>
            <a:chExt cx="1280040" cy="54364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780C87B-DE72-84D2-F135-D90ED925E531}"/>
                </a:ext>
              </a:extLst>
            </p:cNvPr>
            <p:cNvSpPr txBox="1"/>
            <p:nvPr/>
          </p:nvSpPr>
          <p:spPr>
            <a:xfrm>
              <a:off x="2020422" y="3334026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02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FA6B3B6-9048-5B92-FA6A-AAEA7E20192D}"/>
                </a:ext>
              </a:extLst>
            </p:cNvPr>
            <p:cNvSpPr txBox="1"/>
            <p:nvPr/>
          </p:nvSpPr>
          <p:spPr>
            <a:xfrm>
              <a:off x="2020417" y="3528513"/>
              <a:ext cx="1280040" cy="3491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Get uninjured people to help 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175F48-E8FE-EF19-618A-403E3AC6BEEE}"/>
              </a:ext>
            </a:extLst>
          </p:cNvPr>
          <p:cNvGrpSpPr/>
          <p:nvPr/>
        </p:nvGrpSpPr>
        <p:grpSpPr>
          <a:xfrm>
            <a:off x="9273391" y="3789892"/>
            <a:ext cx="1949336" cy="1012964"/>
            <a:chOff x="2020417" y="3334026"/>
            <a:chExt cx="1382138" cy="7182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1459A37-98AE-BE1D-A6E1-D6586C5FF171}"/>
                </a:ext>
              </a:extLst>
            </p:cNvPr>
            <p:cNvSpPr txBox="1"/>
            <p:nvPr/>
          </p:nvSpPr>
          <p:spPr>
            <a:xfrm>
              <a:off x="2084245" y="3334026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04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273C4D-99A1-8AC5-137D-48B876827BE7}"/>
                </a:ext>
              </a:extLst>
            </p:cNvPr>
            <p:cNvSpPr txBox="1"/>
            <p:nvPr/>
          </p:nvSpPr>
          <p:spPr>
            <a:xfrm>
              <a:off x="2020417" y="3528513"/>
              <a:ext cx="1382138" cy="5237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Help survivors connect with natural support systems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A0AD95F-AE6B-AADA-6F19-79A1542D0E57}"/>
              </a:ext>
            </a:extLst>
          </p:cNvPr>
          <p:cNvGrpSpPr/>
          <p:nvPr/>
        </p:nvGrpSpPr>
        <p:grpSpPr>
          <a:xfrm>
            <a:off x="6556366" y="3808122"/>
            <a:ext cx="1805339" cy="1012964"/>
            <a:chOff x="720210" y="2593622"/>
            <a:chExt cx="1280040" cy="71822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423CD5F-10D2-0D56-0890-4553AEE3BBE8}"/>
                </a:ext>
              </a:extLst>
            </p:cNvPr>
            <p:cNvSpPr txBox="1"/>
            <p:nvPr/>
          </p:nvSpPr>
          <p:spPr>
            <a:xfrm>
              <a:off x="720215" y="2593622"/>
              <a:ext cx="1279986" cy="174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accent1"/>
                  </a:solidFill>
                </a:rPr>
                <a:t>03</a:t>
              </a:r>
              <a:endParaRPr lang="en-US" sz="1600" b="1" cap="all" spc="20" dirty="0">
                <a:solidFill>
                  <a:schemeClr val="accent2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A16C0AB-F434-4E04-AEBC-6B0C1B7FA01B}"/>
                </a:ext>
              </a:extLst>
            </p:cNvPr>
            <p:cNvSpPr txBox="1"/>
            <p:nvPr/>
          </p:nvSpPr>
          <p:spPr>
            <a:xfrm>
              <a:off x="720210" y="2788109"/>
              <a:ext cx="1280040" cy="5237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Provide support by listening and empathizing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E58A57-CD0B-F500-D463-C22BB8557298}"/>
              </a:ext>
            </a:extLst>
          </p:cNvPr>
          <p:cNvGrpSpPr/>
          <p:nvPr/>
        </p:nvGrpSpPr>
        <p:grpSpPr>
          <a:xfrm>
            <a:off x="6952778" y="2466452"/>
            <a:ext cx="1012518" cy="1012515"/>
            <a:chOff x="6693361" y="3076052"/>
            <a:chExt cx="1012518" cy="10125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A2BA84C-9110-719A-0CC6-DFA73350FAA5}"/>
                </a:ext>
              </a:extLst>
            </p:cNvPr>
            <p:cNvGrpSpPr/>
            <p:nvPr/>
          </p:nvGrpSpPr>
          <p:grpSpPr>
            <a:xfrm>
              <a:off x="6693361" y="3076052"/>
              <a:ext cx="1012518" cy="1012515"/>
              <a:chOff x="3522307" y="3054441"/>
              <a:chExt cx="717906" cy="71790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9198C4F-3B1C-7CE5-D267-292830BC92FA}"/>
                  </a:ext>
                </a:extLst>
              </p:cNvPr>
              <p:cNvSpPr/>
              <p:nvPr/>
            </p:nvSpPr>
            <p:spPr>
              <a:xfrm>
                <a:off x="3522307" y="3054441"/>
                <a:ext cx="717906" cy="7179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BD0178E-C0D8-913E-6666-6B90B7676E73}"/>
                  </a:ext>
                </a:extLst>
              </p:cNvPr>
              <p:cNvSpPr/>
              <p:nvPr/>
            </p:nvSpPr>
            <p:spPr>
              <a:xfrm>
                <a:off x="3576658" y="3108791"/>
                <a:ext cx="609204" cy="6092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71" name="Graphic 70" descr="Heart outline">
              <a:extLst>
                <a:ext uri="{FF2B5EF4-FFF2-40B4-BE49-F238E27FC236}">
                  <a16:creationId xmlns:a16="http://schemas.microsoft.com/office/drawing/2014/main" id="{0C29E143-94AF-E521-A517-F67C8B99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879580" y="3271384"/>
              <a:ext cx="640080" cy="64008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8A0597-5247-7072-8507-8440658FCFC5}"/>
              </a:ext>
            </a:extLst>
          </p:cNvPr>
          <p:cNvGrpSpPr/>
          <p:nvPr/>
        </p:nvGrpSpPr>
        <p:grpSpPr>
          <a:xfrm>
            <a:off x="4163754" y="2466452"/>
            <a:ext cx="1012518" cy="1012515"/>
            <a:chOff x="4926937" y="3076052"/>
            <a:chExt cx="1012518" cy="101251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43F82F-3AD9-1C3E-E1F7-914377F55535}"/>
                </a:ext>
              </a:extLst>
            </p:cNvPr>
            <p:cNvGrpSpPr/>
            <p:nvPr/>
          </p:nvGrpSpPr>
          <p:grpSpPr>
            <a:xfrm>
              <a:off x="4926937" y="3076052"/>
              <a:ext cx="1012518" cy="1012515"/>
              <a:chOff x="2269859" y="2298745"/>
              <a:chExt cx="717906" cy="71790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B3EEA2F-A7B1-1D08-19BC-F446D0091CCD}"/>
                  </a:ext>
                </a:extLst>
              </p:cNvPr>
              <p:cNvSpPr/>
              <p:nvPr/>
            </p:nvSpPr>
            <p:spPr>
              <a:xfrm>
                <a:off x="2269859" y="2298745"/>
                <a:ext cx="717906" cy="7179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D53DCD36-1234-640F-FAC7-F8B3065605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64561" y="2492940"/>
                <a:ext cx="328503" cy="329513"/>
              </a:xfrm>
              <a:custGeom>
                <a:avLst/>
                <a:gdLst>
                  <a:gd name="T0" fmla="*/ 469 w 721"/>
                  <a:gd name="T1" fmla="*/ 48 h 721"/>
                  <a:gd name="T2" fmla="*/ 324 w 721"/>
                  <a:gd name="T3" fmla="*/ 397 h 721"/>
                  <a:gd name="T4" fmla="*/ 613 w 721"/>
                  <a:gd name="T5" fmla="*/ 397 h 721"/>
                  <a:gd name="T6" fmla="*/ 596 w 721"/>
                  <a:gd name="T7" fmla="*/ 379 h 721"/>
                  <a:gd name="T8" fmla="*/ 342 w 721"/>
                  <a:gd name="T9" fmla="*/ 379 h 721"/>
                  <a:gd name="T10" fmla="*/ 342 w 721"/>
                  <a:gd name="T11" fmla="*/ 126 h 721"/>
                  <a:gd name="T12" fmla="*/ 596 w 721"/>
                  <a:gd name="T13" fmla="*/ 126 h 721"/>
                  <a:gd name="T14" fmla="*/ 596 w 721"/>
                  <a:gd name="T15" fmla="*/ 379 h 721"/>
                  <a:gd name="T16" fmla="*/ 469 w 721"/>
                  <a:gd name="T17" fmla="*/ 0 h 721"/>
                  <a:gd name="T18" fmla="*/ 290 w 721"/>
                  <a:gd name="T19" fmla="*/ 74 h 721"/>
                  <a:gd name="T20" fmla="*/ 240 w 721"/>
                  <a:gd name="T21" fmla="*/ 357 h 721"/>
                  <a:gd name="T22" fmla="*/ 205 w 721"/>
                  <a:gd name="T23" fmla="*/ 402 h 721"/>
                  <a:gd name="T24" fmla="*/ 214 w 721"/>
                  <a:gd name="T25" fmla="*/ 422 h 721"/>
                  <a:gd name="T26" fmla="*/ 0 w 721"/>
                  <a:gd name="T27" fmla="*/ 659 h 721"/>
                  <a:gd name="T28" fmla="*/ 22 w 721"/>
                  <a:gd name="T29" fmla="*/ 705 h 721"/>
                  <a:gd name="T30" fmla="*/ 102 w 721"/>
                  <a:gd name="T31" fmla="*/ 705 h 721"/>
                  <a:gd name="T32" fmla="*/ 318 w 721"/>
                  <a:gd name="T33" fmla="*/ 515 h 721"/>
                  <a:gd name="T34" fmla="*/ 363 w 721"/>
                  <a:gd name="T35" fmla="*/ 481 h 721"/>
                  <a:gd name="T36" fmla="*/ 469 w 721"/>
                  <a:gd name="T37" fmla="*/ 505 h 721"/>
                  <a:gd name="T38" fmla="*/ 721 w 721"/>
                  <a:gd name="T39" fmla="*/ 252 h 721"/>
                  <a:gd name="T40" fmla="*/ 84 w 721"/>
                  <a:gd name="T41" fmla="*/ 687 h 721"/>
                  <a:gd name="T42" fmla="*/ 34 w 721"/>
                  <a:gd name="T43" fmla="*/ 682 h 721"/>
                  <a:gd name="T44" fmla="*/ 34 w 721"/>
                  <a:gd name="T45" fmla="*/ 637 h 721"/>
                  <a:gd name="T46" fmla="*/ 281 w 721"/>
                  <a:gd name="T47" fmla="*/ 490 h 721"/>
                  <a:gd name="T48" fmla="*/ 320 w 721"/>
                  <a:gd name="T49" fmla="*/ 490 h 721"/>
                  <a:gd name="T50" fmla="*/ 317 w 721"/>
                  <a:gd name="T51" fmla="*/ 490 h 721"/>
                  <a:gd name="T52" fmla="*/ 231 w 721"/>
                  <a:gd name="T53" fmla="*/ 404 h 721"/>
                  <a:gd name="T54" fmla="*/ 231 w 721"/>
                  <a:gd name="T55" fmla="*/ 401 h 721"/>
                  <a:gd name="T56" fmla="*/ 252 w 721"/>
                  <a:gd name="T57" fmla="*/ 382 h 721"/>
                  <a:gd name="T58" fmla="*/ 262 w 721"/>
                  <a:gd name="T59" fmla="*/ 397 h 721"/>
                  <a:gd name="T60" fmla="*/ 274 w 721"/>
                  <a:gd name="T61" fmla="*/ 413 h 721"/>
                  <a:gd name="T62" fmla="*/ 290 w 721"/>
                  <a:gd name="T63" fmla="*/ 431 h 721"/>
                  <a:gd name="T64" fmla="*/ 308 w 721"/>
                  <a:gd name="T65" fmla="*/ 447 h 721"/>
                  <a:gd name="T66" fmla="*/ 323 w 721"/>
                  <a:gd name="T67" fmla="*/ 458 h 721"/>
                  <a:gd name="T68" fmla="*/ 339 w 721"/>
                  <a:gd name="T69" fmla="*/ 469 h 721"/>
                  <a:gd name="T70" fmla="*/ 320 w 721"/>
                  <a:gd name="T71" fmla="*/ 490 h 721"/>
                  <a:gd name="T72" fmla="*/ 385 w 721"/>
                  <a:gd name="T73" fmla="*/ 464 h 721"/>
                  <a:gd name="T74" fmla="*/ 308 w 721"/>
                  <a:gd name="T75" fmla="*/ 413 h 721"/>
                  <a:gd name="T76" fmla="*/ 266 w 721"/>
                  <a:gd name="T77" fmla="*/ 354 h 721"/>
                  <a:gd name="T78" fmla="*/ 257 w 721"/>
                  <a:gd name="T79" fmla="*/ 336 h 721"/>
                  <a:gd name="T80" fmla="*/ 469 w 721"/>
                  <a:gd name="T81" fmla="*/ 25 h 721"/>
                  <a:gd name="T82" fmla="*/ 629 w 721"/>
                  <a:gd name="T83" fmla="*/ 92 h 721"/>
                  <a:gd name="T84" fmla="*/ 629 w 721"/>
                  <a:gd name="T85" fmla="*/ 413 h 721"/>
                  <a:gd name="T86" fmla="*/ 489 w 721"/>
                  <a:gd name="T87" fmla="*/ 136 h 721"/>
                  <a:gd name="T88" fmla="*/ 352 w 721"/>
                  <a:gd name="T89" fmla="*/ 236 h 721"/>
                  <a:gd name="T90" fmla="*/ 327 w 721"/>
                  <a:gd name="T91" fmla="*/ 236 h 721"/>
                  <a:gd name="T92" fmla="*/ 497 w 721"/>
                  <a:gd name="T93" fmla="*/ 113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21" h="721">
                    <a:moveTo>
                      <a:pt x="613" y="108"/>
                    </a:moveTo>
                    <a:cubicBezTo>
                      <a:pt x="575" y="69"/>
                      <a:pt x="523" y="48"/>
                      <a:pt x="469" y="48"/>
                    </a:cubicBezTo>
                    <a:cubicBezTo>
                      <a:pt x="414" y="48"/>
                      <a:pt x="363" y="69"/>
                      <a:pt x="324" y="108"/>
                    </a:cubicBezTo>
                    <a:cubicBezTo>
                      <a:pt x="245" y="188"/>
                      <a:pt x="245" y="317"/>
                      <a:pt x="324" y="397"/>
                    </a:cubicBezTo>
                    <a:cubicBezTo>
                      <a:pt x="364" y="437"/>
                      <a:pt x="416" y="457"/>
                      <a:pt x="469" y="457"/>
                    </a:cubicBezTo>
                    <a:cubicBezTo>
                      <a:pt x="521" y="457"/>
                      <a:pt x="573" y="437"/>
                      <a:pt x="613" y="397"/>
                    </a:cubicBezTo>
                    <a:cubicBezTo>
                      <a:pt x="693" y="317"/>
                      <a:pt x="693" y="188"/>
                      <a:pt x="613" y="108"/>
                    </a:cubicBezTo>
                    <a:close/>
                    <a:moveTo>
                      <a:pt x="596" y="379"/>
                    </a:moveTo>
                    <a:cubicBezTo>
                      <a:pt x="562" y="413"/>
                      <a:pt x="517" y="432"/>
                      <a:pt x="469" y="432"/>
                    </a:cubicBezTo>
                    <a:cubicBezTo>
                      <a:pt x="421" y="432"/>
                      <a:pt x="376" y="413"/>
                      <a:pt x="342" y="379"/>
                    </a:cubicBezTo>
                    <a:cubicBezTo>
                      <a:pt x="308" y="345"/>
                      <a:pt x="289" y="300"/>
                      <a:pt x="289" y="252"/>
                    </a:cubicBezTo>
                    <a:cubicBezTo>
                      <a:pt x="289" y="204"/>
                      <a:pt x="308" y="159"/>
                      <a:pt x="342" y="126"/>
                    </a:cubicBezTo>
                    <a:cubicBezTo>
                      <a:pt x="376" y="92"/>
                      <a:pt x="421" y="73"/>
                      <a:pt x="469" y="73"/>
                    </a:cubicBezTo>
                    <a:cubicBezTo>
                      <a:pt x="517" y="73"/>
                      <a:pt x="562" y="92"/>
                      <a:pt x="596" y="126"/>
                    </a:cubicBezTo>
                    <a:cubicBezTo>
                      <a:pt x="629" y="159"/>
                      <a:pt x="648" y="204"/>
                      <a:pt x="648" y="252"/>
                    </a:cubicBezTo>
                    <a:cubicBezTo>
                      <a:pt x="648" y="300"/>
                      <a:pt x="629" y="345"/>
                      <a:pt x="596" y="379"/>
                    </a:cubicBezTo>
                    <a:close/>
                    <a:moveTo>
                      <a:pt x="647" y="74"/>
                    </a:moveTo>
                    <a:cubicBezTo>
                      <a:pt x="599" y="26"/>
                      <a:pt x="536" y="0"/>
                      <a:pt x="469" y="0"/>
                    </a:cubicBezTo>
                    <a:cubicBezTo>
                      <a:pt x="469" y="0"/>
                      <a:pt x="469" y="0"/>
                      <a:pt x="469" y="0"/>
                    </a:cubicBezTo>
                    <a:cubicBezTo>
                      <a:pt x="401" y="0"/>
                      <a:pt x="338" y="26"/>
                      <a:pt x="290" y="74"/>
                    </a:cubicBezTo>
                    <a:cubicBezTo>
                      <a:pt x="219" y="145"/>
                      <a:pt x="197" y="252"/>
                      <a:pt x="234" y="345"/>
                    </a:cubicBezTo>
                    <a:cubicBezTo>
                      <a:pt x="236" y="349"/>
                      <a:pt x="238" y="353"/>
                      <a:pt x="240" y="357"/>
                    </a:cubicBezTo>
                    <a:cubicBezTo>
                      <a:pt x="213" y="383"/>
                      <a:pt x="213" y="383"/>
                      <a:pt x="213" y="383"/>
                    </a:cubicBezTo>
                    <a:cubicBezTo>
                      <a:pt x="208" y="388"/>
                      <a:pt x="205" y="395"/>
                      <a:pt x="205" y="402"/>
                    </a:cubicBezTo>
                    <a:cubicBezTo>
                      <a:pt x="205" y="410"/>
                      <a:pt x="208" y="416"/>
                      <a:pt x="213" y="422"/>
                    </a:cubicBezTo>
                    <a:cubicBezTo>
                      <a:pt x="214" y="422"/>
                      <a:pt x="214" y="422"/>
                      <a:pt x="214" y="422"/>
                    </a:cubicBezTo>
                    <a:cubicBezTo>
                      <a:pt x="16" y="619"/>
                      <a:pt x="16" y="619"/>
                      <a:pt x="16" y="619"/>
                    </a:cubicBezTo>
                    <a:cubicBezTo>
                      <a:pt x="6" y="630"/>
                      <a:pt x="0" y="644"/>
                      <a:pt x="0" y="659"/>
                    </a:cubicBezTo>
                    <a:cubicBezTo>
                      <a:pt x="0" y="674"/>
                      <a:pt x="6" y="689"/>
                      <a:pt x="16" y="699"/>
                    </a:cubicBezTo>
                    <a:cubicBezTo>
                      <a:pt x="22" y="705"/>
                      <a:pt x="22" y="705"/>
                      <a:pt x="22" y="705"/>
                    </a:cubicBezTo>
                    <a:cubicBezTo>
                      <a:pt x="33" y="716"/>
                      <a:pt x="47" y="721"/>
                      <a:pt x="62" y="721"/>
                    </a:cubicBezTo>
                    <a:cubicBezTo>
                      <a:pt x="77" y="721"/>
                      <a:pt x="91" y="716"/>
                      <a:pt x="102" y="705"/>
                    </a:cubicBezTo>
                    <a:cubicBezTo>
                      <a:pt x="299" y="507"/>
                      <a:pt x="299" y="507"/>
                      <a:pt x="299" y="507"/>
                    </a:cubicBezTo>
                    <a:cubicBezTo>
                      <a:pt x="304" y="513"/>
                      <a:pt x="311" y="515"/>
                      <a:pt x="318" y="515"/>
                    </a:cubicBezTo>
                    <a:cubicBezTo>
                      <a:pt x="325" y="515"/>
                      <a:pt x="332" y="512"/>
                      <a:pt x="337" y="507"/>
                    </a:cubicBezTo>
                    <a:cubicBezTo>
                      <a:pt x="363" y="481"/>
                      <a:pt x="363" y="481"/>
                      <a:pt x="363" y="481"/>
                    </a:cubicBezTo>
                    <a:cubicBezTo>
                      <a:pt x="368" y="483"/>
                      <a:pt x="372" y="485"/>
                      <a:pt x="376" y="487"/>
                    </a:cubicBezTo>
                    <a:cubicBezTo>
                      <a:pt x="406" y="499"/>
                      <a:pt x="438" y="505"/>
                      <a:pt x="469" y="505"/>
                    </a:cubicBezTo>
                    <a:cubicBezTo>
                      <a:pt x="534" y="505"/>
                      <a:pt x="599" y="479"/>
                      <a:pt x="647" y="431"/>
                    </a:cubicBezTo>
                    <a:cubicBezTo>
                      <a:pt x="695" y="383"/>
                      <a:pt x="721" y="320"/>
                      <a:pt x="721" y="252"/>
                    </a:cubicBezTo>
                    <a:cubicBezTo>
                      <a:pt x="721" y="185"/>
                      <a:pt x="695" y="122"/>
                      <a:pt x="647" y="74"/>
                    </a:cubicBezTo>
                    <a:close/>
                    <a:moveTo>
                      <a:pt x="84" y="687"/>
                    </a:moveTo>
                    <a:cubicBezTo>
                      <a:pt x="72" y="699"/>
                      <a:pt x="51" y="699"/>
                      <a:pt x="39" y="687"/>
                    </a:cubicBezTo>
                    <a:cubicBezTo>
                      <a:pt x="34" y="682"/>
                      <a:pt x="34" y="682"/>
                      <a:pt x="34" y="682"/>
                    </a:cubicBezTo>
                    <a:cubicBezTo>
                      <a:pt x="28" y="676"/>
                      <a:pt x="25" y="668"/>
                      <a:pt x="25" y="659"/>
                    </a:cubicBezTo>
                    <a:cubicBezTo>
                      <a:pt x="25" y="651"/>
                      <a:pt x="28" y="643"/>
                      <a:pt x="34" y="637"/>
                    </a:cubicBezTo>
                    <a:cubicBezTo>
                      <a:pt x="231" y="440"/>
                      <a:pt x="231" y="440"/>
                      <a:pt x="231" y="440"/>
                    </a:cubicBezTo>
                    <a:cubicBezTo>
                      <a:pt x="281" y="490"/>
                      <a:pt x="281" y="490"/>
                      <a:pt x="281" y="490"/>
                    </a:cubicBezTo>
                    <a:lnTo>
                      <a:pt x="84" y="687"/>
                    </a:lnTo>
                    <a:close/>
                    <a:moveTo>
                      <a:pt x="320" y="490"/>
                    </a:moveTo>
                    <a:cubicBezTo>
                      <a:pt x="319" y="490"/>
                      <a:pt x="317" y="490"/>
                      <a:pt x="317" y="490"/>
                    </a:cubicBezTo>
                    <a:cubicBezTo>
                      <a:pt x="317" y="490"/>
                      <a:pt x="317" y="490"/>
                      <a:pt x="317" y="490"/>
                    </a:cubicBezTo>
                    <a:cubicBezTo>
                      <a:pt x="231" y="404"/>
                      <a:pt x="231" y="404"/>
                      <a:pt x="231" y="404"/>
                    </a:cubicBezTo>
                    <a:cubicBezTo>
                      <a:pt x="231" y="404"/>
                      <a:pt x="231" y="404"/>
                      <a:pt x="231" y="404"/>
                    </a:cubicBezTo>
                    <a:cubicBezTo>
                      <a:pt x="231" y="404"/>
                      <a:pt x="231" y="404"/>
                      <a:pt x="231" y="404"/>
                    </a:cubicBezTo>
                    <a:cubicBezTo>
                      <a:pt x="230" y="403"/>
                      <a:pt x="230" y="402"/>
                      <a:pt x="231" y="401"/>
                    </a:cubicBezTo>
                    <a:cubicBezTo>
                      <a:pt x="251" y="380"/>
                      <a:pt x="251" y="380"/>
                      <a:pt x="251" y="380"/>
                    </a:cubicBezTo>
                    <a:cubicBezTo>
                      <a:pt x="252" y="381"/>
                      <a:pt x="252" y="381"/>
                      <a:pt x="252" y="382"/>
                    </a:cubicBezTo>
                    <a:cubicBezTo>
                      <a:pt x="253" y="383"/>
                      <a:pt x="254" y="385"/>
                      <a:pt x="255" y="386"/>
                    </a:cubicBezTo>
                    <a:cubicBezTo>
                      <a:pt x="257" y="390"/>
                      <a:pt x="260" y="394"/>
                      <a:pt x="262" y="397"/>
                    </a:cubicBezTo>
                    <a:cubicBezTo>
                      <a:pt x="264" y="399"/>
                      <a:pt x="265" y="401"/>
                      <a:pt x="266" y="402"/>
                    </a:cubicBezTo>
                    <a:cubicBezTo>
                      <a:pt x="269" y="406"/>
                      <a:pt x="271" y="409"/>
                      <a:pt x="274" y="413"/>
                    </a:cubicBezTo>
                    <a:cubicBezTo>
                      <a:pt x="275" y="414"/>
                      <a:pt x="276" y="416"/>
                      <a:pt x="278" y="417"/>
                    </a:cubicBezTo>
                    <a:cubicBezTo>
                      <a:pt x="282" y="422"/>
                      <a:pt x="286" y="426"/>
                      <a:pt x="290" y="431"/>
                    </a:cubicBezTo>
                    <a:cubicBezTo>
                      <a:pt x="295" y="435"/>
                      <a:pt x="299" y="439"/>
                      <a:pt x="304" y="443"/>
                    </a:cubicBezTo>
                    <a:cubicBezTo>
                      <a:pt x="305" y="444"/>
                      <a:pt x="307" y="446"/>
                      <a:pt x="308" y="447"/>
                    </a:cubicBezTo>
                    <a:cubicBezTo>
                      <a:pt x="311" y="449"/>
                      <a:pt x="315" y="452"/>
                      <a:pt x="318" y="455"/>
                    </a:cubicBezTo>
                    <a:cubicBezTo>
                      <a:pt x="320" y="456"/>
                      <a:pt x="322" y="457"/>
                      <a:pt x="323" y="458"/>
                    </a:cubicBezTo>
                    <a:cubicBezTo>
                      <a:pt x="327" y="461"/>
                      <a:pt x="330" y="463"/>
                      <a:pt x="334" y="466"/>
                    </a:cubicBezTo>
                    <a:cubicBezTo>
                      <a:pt x="336" y="467"/>
                      <a:pt x="337" y="468"/>
                      <a:pt x="339" y="469"/>
                    </a:cubicBezTo>
                    <a:cubicBezTo>
                      <a:pt x="339" y="469"/>
                      <a:pt x="340" y="469"/>
                      <a:pt x="340" y="469"/>
                    </a:cubicBezTo>
                    <a:lnTo>
                      <a:pt x="320" y="490"/>
                    </a:lnTo>
                    <a:close/>
                    <a:moveTo>
                      <a:pt x="629" y="413"/>
                    </a:moveTo>
                    <a:cubicBezTo>
                      <a:pt x="565" y="477"/>
                      <a:pt x="469" y="497"/>
                      <a:pt x="385" y="464"/>
                    </a:cubicBezTo>
                    <a:cubicBezTo>
                      <a:pt x="379" y="461"/>
                      <a:pt x="372" y="458"/>
                      <a:pt x="366" y="455"/>
                    </a:cubicBezTo>
                    <a:cubicBezTo>
                      <a:pt x="345" y="444"/>
                      <a:pt x="325" y="430"/>
                      <a:pt x="308" y="413"/>
                    </a:cubicBezTo>
                    <a:cubicBezTo>
                      <a:pt x="295" y="400"/>
                      <a:pt x="284" y="386"/>
                      <a:pt x="274" y="370"/>
                    </a:cubicBezTo>
                    <a:cubicBezTo>
                      <a:pt x="271" y="365"/>
                      <a:pt x="268" y="360"/>
                      <a:pt x="266" y="354"/>
                    </a:cubicBezTo>
                    <a:cubicBezTo>
                      <a:pt x="265" y="354"/>
                      <a:pt x="265" y="354"/>
                      <a:pt x="265" y="354"/>
                    </a:cubicBezTo>
                    <a:cubicBezTo>
                      <a:pt x="263" y="348"/>
                      <a:pt x="260" y="342"/>
                      <a:pt x="257" y="336"/>
                    </a:cubicBezTo>
                    <a:cubicBezTo>
                      <a:pt x="224" y="252"/>
                      <a:pt x="244" y="156"/>
                      <a:pt x="308" y="92"/>
                    </a:cubicBezTo>
                    <a:cubicBezTo>
                      <a:pt x="351" y="49"/>
                      <a:pt x="408" y="25"/>
                      <a:pt x="469" y="25"/>
                    </a:cubicBezTo>
                    <a:cubicBezTo>
                      <a:pt x="469" y="25"/>
                      <a:pt x="469" y="25"/>
                      <a:pt x="469" y="25"/>
                    </a:cubicBezTo>
                    <a:cubicBezTo>
                      <a:pt x="529" y="25"/>
                      <a:pt x="586" y="49"/>
                      <a:pt x="629" y="92"/>
                    </a:cubicBezTo>
                    <a:cubicBezTo>
                      <a:pt x="672" y="135"/>
                      <a:pt x="696" y="192"/>
                      <a:pt x="696" y="252"/>
                    </a:cubicBezTo>
                    <a:cubicBezTo>
                      <a:pt x="696" y="313"/>
                      <a:pt x="672" y="370"/>
                      <a:pt x="629" y="413"/>
                    </a:cubicBezTo>
                    <a:close/>
                    <a:moveTo>
                      <a:pt x="505" y="128"/>
                    </a:moveTo>
                    <a:cubicBezTo>
                      <a:pt x="503" y="135"/>
                      <a:pt x="496" y="139"/>
                      <a:pt x="489" y="136"/>
                    </a:cubicBezTo>
                    <a:cubicBezTo>
                      <a:pt x="479" y="133"/>
                      <a:pt x="468" y="131"/>
                      <a:pt x="457" y="131"/>
                    </a:cubicBezTo>
                    <a:cubicBezTo>
                      <a:pt x="399" y="131"/>
                      <a:pt x="352" y="178"/>
                      <a:pt x="352" y="236"/>
                    </a:cubicBezTo>
                    <a:cubicBezTo>
                      <a:pt x="352" y="242"/>
                      <a:pt x="347" y="248"/>
                      <a:pt x="340" y="248"/>
                    </a:cubicBezTo>
                    <a:cubicBezTo>
                      <a:pt x="333" y="248"/>
                      <a:pt x="327" y="242"/>
                      <a:pt x="327" y="236"/>
                    </a:cubicBezTo>
                    <a:cubicBezTo>
                      <a:pt x="327" y="164"/>
                      <a:pt x="385" y="106"/>
                      <a:pt x="457" y="106"/>
                    </a:cubicBezTo>
                    <a:cubicBezTo>
                      <a:pt x="470" y="106"/>
                      <a:pt x="484" y="108"/>
                      <a:pt x="497" y="113"/>
                    </a:cubicBezTo>
                    <a:cubicBezTo>
                      <a:pt x="503" y="115"/>
                      <a:pt x="507" y="122"/>
                      <a:pt x="505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75" name="Graphic 74" descr="Open hand outline">
              <a:extLst>
                <a:ext uri="{FF2B5EF4-FFF2-40B4-BE49-F238E27FC236}">
                  <a16:creationId xmlns:a16="http://schemas.microsoft.com/office/drawing/2014/main" id="{CDFF0347-4EF6-64C0-232D-271E3BFA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113156" y="3271384"/>
              <a:ext cx="640080" cy="6400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E1A7A1-8322-F493-6DF0-999E28247D3B}"/>
              </a:ext>
            </a:extLst>
          </p:cNvPr>
          <p:cNvGrpSpPr/>
          <p:nvPr/>
        </p:nvGrpSpPr>
        <p:grpSpPr>
          <a:xfrm>
            <a:off x="9741801" y="2466452"/>
            <a:ext cx="1012518" cy="1012515"/>
            <a:chOff x="9651278" y="3076052"/>
            <a:chExt cx="1012518" cy="101251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595657F-C1A3-4CAF-5637-874E40C1146F}"/>
                </a:ext>
              </a:extLst>
            </p:cNvPr>
            <p:cNvGrpSpPr/>
            <p:nvPr/>
          </p:nvGrpSpPr>
          <p:grpSpPr>
            <a:xfrm>
              <a:off x="9651278" y="3076052"/>
              <a:ext cx="1012518" cy="1012515"/>
              <a:chOff x="4774756" y="1920897"/>
              <a:chExt cx="717906" cy="717904"/>
            </a:xfrm>
            <a:solidFill>
              <a:schemeClr val="accent2"/>
            </a:solidFill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3AAB59F-7004-CC46-DECA-0C780E61662D}"/>
                  </a:ext>
                </a:extLst>
              </p:cNvPr>
              <p:cNvSpPr/>
              <p:nvPr/>
            </p:nvSpPr>
            <p:spPr>
              <a:xfrm>
                <a:off x="4774756" y="1920897"/>
                <a:ext cx="717906" cy="7179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115A2DE-FC31-7B51-4170-73E9CEDBC051}"/>
                  </a:ext>
                </a:extLst>
              </p:cNvPr>
              <p:cNvSpPr/>
              <p:nvPr/>
            </p:nvSpPr>
            <p:spPr>
              <a:xfrm>
                <a:off x="4829107" y="1975247"/>
                <a:ext cx="609204" cy="6092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77" name="Graphic 76" descr="Connections outline">
              <a:extLst>
                <a:ext uri="{FF2B5EF4-FFF2-40B4-BE49-F238E27FC236}">
                  <a16:creationId xmlns:a16="http://schemas.microsoft.com/office/drawing/2014/main" id="{809DC3B1-B7BC-D9C3-FD45-2B632C39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837497" y="3253154"/>
              <a:ext cx="640080" cy="64008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90FD5C-1B7E-7506-2A71-03297A169792}"/>
              </a:ext>
            </a:extLst>
          </p:cNvPr>
          <p:cNvGrpSpPr/>
          <p:nvPr/>
        </p:nvGrpSpPr>
        <p:grpSpPr>
          <a:xfrm>
            <a:off x="1374730" y="2466452"/>
            <a:ext cx="1012518" cy="1012515"/>
            <a:chOff x="3160512" y="3076052"/>
            <a:chExt cx="1012518" cy="101251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097A6A-26EC-F073-0450-18682CBA807D}"/>
                </a:ext>
              </a:extLst>
            </p:cNvPr>
            <p:cNvGrpSpPr/>
            <p:nvPr/>
          </p:nvGrpSpPr>
          <p:grpSpPr>
            <a:xfrm>
              <a:off x="3160512" y="3076052"/>
              <a:ext cx="1012518" cy="1012515"/>
              <a:chOff x="1017410" y="3432289"/>
              <a:chExt cx="717906" cy="717904"/>
            </a:xfrm>
            <a:solidFill>
              <a:schemeClr val="accent2"/>
            </a:solidFill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C1BB158-A49B-C9E7-F42B-F5C7716A4286}"/>
                  </a:ext>
                </a:extLst>
              </p:cNvPr>
              <p:cNvSpPr/>
              <p:nvPr/>
            </p:nvSpPr>
            <p:spPr>
              <a:xfrm>
                <a:off x="1017410" y="3432289"/>
                <a:ext cx="717906" cy="7179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76D619-C7DC-A7A7-833E-0F66C6EFC593}"/>
                  </a:ext>
                </a:extLst>
              </p:cNvPr>
              <p:cNvSpPr/>
              <p:nvPr/>
            </p:nvSpPr>
            <p:spPr>
              <a:xfrm>
                <a:off x="1071761" y="3486639"/>
                <a:ext cx="609204" cy="6092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79" name="Graphic 78" descr="Clipboard outline">
              <a:extLst>
                <a:ext uri="{FF2B5EF4-FFF2-40B4-BE49-F238E27FC236}">
                  <a16:creationId xmlns:a16="http://schemas.microsoft.com/office/drawing/2014/main" id="{8C7C9D4F-B8E8-82F2-437F-61992BC3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3346731" y="3253154"/>
              <a:ext cx="640080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0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22AC4-AF0B-2E7D-8660-6D15AFB6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Listen, Protect, Connect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981967-594B-C9B5-ECD5-549E5FB2168B}"/>
              </a:ext>
            </a:extLst>
          </p:cNvPr>
          <p:cNvGrpSpPr/>
          <p:nvPr/>
        </p:nvGrpSpPr>
        <p:grpSpPr>
          <a:xfrm>
            <a:off x="4138008" y="5472356"/>
            <a:ext cx="354548" cy="346688"/>
            <a:chOff x="3264589" y="4044446"/>
            <a:chExt cx="247286" cy="241804"/>
          </a:xfrm>
          <a:solidFill>
            <a:schemeClr val="accent2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1E512A-3C74-ADD4-9C30-CD3BEED25C5A}"/>
                </a:ext>
              </a:extLst>
            </p:cNvPr>
            <p:cNvSpPr/>
            <p:nvPr/>
          </p:nvSpPr>
          <p:spPr>
            <a:xfrm>
              <a:off x="3264589" y="4184633"/>
              <a:ext cx="101617" cy="1016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D4DB2BD6-55D4-9D40-9F15-7EA9F6E988E2}"/>
                </a:ext>
              </a:extLst>
            </p:cNvPr>
            <p:cNvSpPr/>
            <p:nvPr/>
          </p:nvSpPr>
          <p:spPr>
            <a:xfrm>
              <a:off x="3334608" y="4044446"/>
              <a:ext cx="177267" cy="176556"/>
            </a:xfrm>
            <a:custGeom>
              <a:avLst/>
              <a:gdLst>
                <a:gd name="connsiteX0" fmla="*/ 456839 w 558474"/>
                <a:gd name="connsiteY0" fmla="*/ 0 h 556235"/>
                <a:gd name="connsiteX1" fmla="*/ 532161 w 558474"/>
                <a:gd name="connsiteY1" fmla="*/ 62146 h 556235"/>
                <a:gd name="connsiteX2" fmla="*/ 558474 w 558474"/>
                <a:gd name="connsiteY2" fmla="*/ 76428 h 556235"/>
                <a:gd name="connsiteX3" fmla="*/ 531014 w 558474"/>
                <a:gd name="connsiteY3" fmla="*/ 108942 h 556235"/>
                <a:gd name="connsiteX4" fmla="*/ 138845 w 558474"/>
                <a:gd name="connsiteY4" fmla="*/ 507892 h 556235"/>
                <a:gd name="connsiteX5" fmla="*/ 83371 w 558474"/>
                <a:gd name="connsiteY5" fmla="*/ 556235 h 556235"/>
                <a:gd name="connsiteX6" fmla="*/ 80617 w 558474"/>
                <a:gd name="connsiteY6" fmla="*/ 542596 h 556235"/>
                <a:gd name="connsiteX7" fmla="*/ 46312 w 558474"/>
                <a:gd name="connsiteY7" fmla="*/ 491715 h 556235"/>
                <a:gd name="connsiteX8" fmla="*/ 0 w 558474"/>
                <a:gd name="connsiteY8" fmla="*/ 460491 h 556235"/>
                <a:gd name="connsiteX9" fmla="*/ 52892 w 558474"/>
                <a:gd name="connsiteY9" fmla="*/ 414398 h 556235"/>
                <a:gd name="connsiteX10" fmla="*/ 436052 w 558474"/>
                <a:gd name="connsiteY10" fmla="*/ 24612 h 556235"/>
                <a:gd name="connsiteX11" fmla="*/ 456839 w 558474"/>
                <a:gd name="connsiteY11" fmla="*/ 0 h 5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474" h="556235">
                  <a:moveTo>
                    <a:pt x="456839" y="0"/>
                  </a:moveTo>
                  <a:lnTo>
                    <a:pt x="532161" y="62146"/>
                  </a:lnTo>
                  <a:lnTo>
                    <a:pt x="558474" y="76428"/>
                  </a:lnTo>
                  <a:lnTo>
                    <a:pt x="531014" y="108942"/>
                  </a:lnTo>
                  <a:cubicBezTo>
                    <a:pt x="407062" y="248422"/>
                    <a:pt x="276158" y="381587"/>
                    <a:pt x="138845" y="507892"/>
                  </a:cubicBezTo>
                  <a:lnTo>
                    <a:pt x="83371" y="556235"/>
                  </a:lnTo>
                  <a:lnTo>
                    <a:pt x="80617" y="542596"/>
                  </a:lnTo>
                  <a:cubicBezTo>
                    <a:pt x="72517" y="523445"/>
                    <a:pt x="60796" y="506199"/>
                    <a:pt x="46312" y="491715"/>
                  </a:cubicBezTo>
                  <a:lnTo>
                    <a:pt x="0" y="460491"/>
                  </a:lnTo>
                  <a:lnTo>
                    <a:pt x="52892" y="414398"/>
                  </a:lnTo>
                  <a:cubicBezTo>
                    <a:pt x="187050" y="290994"/>
                    <a:pt x="314947" y="160889"/>
                    <a:pt x="436052" y="24612"/>
                  </a:cubicBezTo>
                  <a:lnTo>
                    <a:pt x="45683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3C074B1E-D4DD-38A8-4CA2-EEEF9C0EE2A1}"/>
              </a:ext>
            </a:extLst>
          </p:cNvPr>
          <p:cNvSpPr/>
          <p:nvPr/>
        </p:nvSpPr>
        <p:spPr>
          <a:xfrm>
            <a:off x="4800318" y="2727890"/>
            <a:ext cx="293464" cy="805270"/>
          </a:xfrm>
          <a:custGeom>
            <a:avLst/>
            <a:gdLst>
              <a:gd name="connsiteX0" fmla="*/ 109492 w 644844"/>
              <a:gd name="connsiteY0" fmla="*/ 0 h 1769467"/>
              <a:gd name="connsiteX1" fmla="*/ 209474 w 644844"/>
              <a:gd name="connsiteY1" fmla="*/ 208423 h 1769467"/>
              <a:gd name="connsiteX2" fmla="*/ 620200 w 644844"/>
              <a:gd name="connsiteY2" fmla="*/ 1581427 h 1769467"/>
              <a:gd name="connsiteX3" fmla="*/ 644844 w 644844"/>
              <a:gd name="connsiteY3" fmla="*/ 1765235 h 1769467"/>
              <a:gd name="connsiteX4" fmla="*/ 602066 w 644844"/>
              <a:gd name="connsiteY4" fmla="*/ 1760922 h 1769467"/>
              <a:gd name="connsiteX5" fmla="*/ 517306 w 644844"/>
              <a:gd name="connsiteY5" fmla="*/ 1769467 h 1769467"/>
              <a:gd name="connsiteX6" fmla="*/ 494826 w 644844"/>
              <a:gd name="connsiteY6" fmla="*/ 1601801 h 1769467"/>
              <a:gd name="connsiteX7" fmla="*/ 93535 w 644844"/>
              <a:gd name="connsiteY7" fmla="*/ 260336 h 1769467"/>
              <a:gd name="connsiteX8" fmla="*/ 0 w 644844"/>
              <a:gd name="connsiteY8" fmla="*/ 65352 h 1769467"/>
              <a:gd name="connsiteX9" fmla="*/ 88514 w 644844"/>
              <a:gd name="connsiteY9" fmla="*/ 17308 h 1769467"/>
              <a:gd name="connsiteX10" fmla="*/ 109492 w 644844"/>
              <a:gd name="connsiteY10" fmla="*/ 0 h 17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844" h="1769467">
                <a:moveTo>
                  <a:pt x="109492" y="0"/>
                </a:moveTo>
                <a:lnTo>
                  <a:pt x="209474" y="208423"/>
                </a:lnTo>
                <a:cubicBezTo>
                  <a:pt x="402850" y="639636"/>
                  <a:pt x="542589" y="1100134"/>
                  <a:pt x="620200" y="1581427"/>
                </a:cubicBezTo>
                <a:lnTo>
                  <a:pt x="644844" y="1765235"/>
                </a:lnTo>
                <a:lnTo>
                  <a:pt x="602066" y="1760922"/>
                </a:lnTo>
                <a:lnTo>
                  <a:pt x="517306" y="1769467"/>
                </a:lnTo>
                <a:lnTo>
                  <a:pt x="494826" y="1601801"/>
                </a:lnTo>
                <a:cubicBezTo>
                  <a:pt x="418998" y="1131564"/>
                  <a:pt x="282470" y="681644"/>
                  <a:pt x="93535" y="260336"/>
                </a:cubicBezTo>
                <a:lnTo>
                  <a:pt x="0" y="65352"/>
                </a:lnTo>
                <a:lnTo>
                  <a:pt x="88514" y="17308"/>
                </a:lnTo>
                <a:lnTo>
                  <a:pt x="1094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7793600-B9FD-C1D3-734E-9643A5031D7E}"/>
              </a:ext>
            </a:extLst>
          </p:cNvPr>
          <p:cNvSpPr/>
          <p:nvPr/>
        </p:nvSpPr>
        <p:spPr>
          <a:xfrm>
            <a:off x="4800318" y="4169300"/>
            <a:ext cx="293464" cy="805270"/>
          </a:xfrm>
          <a:custGeom>
            <a:avLst/>
            <a:gdLst>
              <a:gd name="connsiteX0" fmla="*/ 517306 w 644844"/>
              <a:gd name="connsiteY0" fmla="*/ 0 h 1769467"/>
              <a:gd name="connsiteX1" fmla="*/ 602066 w 644844"/>
              <a:gd name="connsiteY1" fmla="*/ 8545 h 1769467"/>
              <a:gd name="connsiteX2" fmla="*/ 644844 w 644844"/>
              <a:gd name="connsiteY2" fmla="*/ 4233 h 1769467"/>
              <a:gd name="connsiteX3" fmla="*/ 620200 w 644844"/>
              <a:gd name="connsiteY3" fmla="*/ 188040 h 1769467"/>
              <a:gd name="connsiteX4" fmla="*/ 209474 w 644844"/>
              <a:gd name="connsiteY4" fmla="*/ 1561044 h 1769467"/>
              <a:gd name="connsiteX5" fmla="*/ 109492 w 644844"/>
              <a:gd name="connsiteY5" fmla="*/ 1769467 h 1769467"/>
              <a:gd name="connsiteX6" fmla="*/ 88514 w 644844"/>
              <a:gd name="connsiteY6" fmla="*/ 1752159 h 1769467"/>
              <a:gd name="connsiteX7" fmla="*/ 0 w 644844"/>
              <a:gd name="connsiteY7" fmla="*/ 1704115 h 1769467"/>
              <a:gd name="connsiteX8" fmla="*/ 93535 w 644844"/>
              <a:gd name="connsiteY8" fmla="*/ 1509131 h 1769467"/>
              <a:gd name="connsiteX9" fmla="*/ 494826 w 644844"/>
              <a:gd name="connsiteY9" fmla="*/ 167666 h 1769467"/>
              <a:gd name="connsiteX10" fmla="*/ 517306 w 644844"/>
              <a:gd name="connsiteY10" fmla="*/ 0 h 176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844" h="1769467">
                <a:moveTo>
                  <a:pt x="517306" y="0"/>
                </a:moveTo>
                <a:lnTo>
                  <a:pt x="602066" y="8545"/>
                </a:lnTo>
                <a:lnTo>
                  <a:pt x="644844" y="4233"/>
                </a:lnTo>
                <a:lnTo>
                  <a:pt x="620200" y="188040"/>
                </a:lnTo>
                <a:cubicBezTo>
                  <a:pt x="542589" y="669334"/>
                  <a:pt x="402850" y="1129832"/>
                  <a:pt x="209474" y="1561044"/>
                </a:cubicBezTo>
                <a:lnTo>
                  <a:pt x="109492" y="1769467"/>
                </a:lnTo>
                <a:lnTo>
                  <a:pt x="88514" y="1752159"/>
                </a:lnTo>
                <a:lnTo>
                  <a:pt x="0" y="1704115"/>
                </a:lnTo>
                <a:lnTo>
                  <a:pt x="93535" y="1509131"/>
                </a:lnTo>
                <a:cubicBezTo>
                  <a:pt x="282470" y="1087824"/>
                  <a:pt x="418998" y="637904"/>
                  <a:pt x="494826" y="167666"/>
                </a:cubicBezTo>
                <a:lnTo>
                  <a:pt x="5173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E04BD7-8296-75E8-754E-1021EA260D9C}"/>
              </a:ext>
            </a:extLst>
          </p:cNvPr>
          <p:cNvGrpSpPr/>
          <p:nvPr/>
        </p:nvGrpSpPr>
        <p:grpSpPr>
          <a:xfrm>
            <a:off x="4136081" y="1882934"/>
            <a:ext cx="356475" cy="347169"/>
            <a:chOff x="3263245" y="1540934"/>
            <a:chExt cx="248630" cy="242140"/>
          </a:xfrm>
          <a:solidFill>
            <a:schemeClr val="accent2"/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4937B49-D5B0-04D6-0260-9740E2965CAE}"/>
                </a:ext>
              </a:extLst>
            </p:cNvPr>
            <p:cNvSpPr/>
            <p:nvPr/>
          </p:nvSpPr>
          <p:spPr>
            <a:xfrm>
              <a:off x="3334608" y="1606517"/>
              <a:ext cx="177267" cy="176557"/>
            </a:xfrm>
            <a:custGeom>
              <a:avLst/>
              <a:gdLst>
                <a:gd name="connsiteX0" fmla="*/ 83371 w 558474"/>
                <a:gd name="connsiteY0" fmla="*/ 0 h 556236"/>
                <a:gd name="connsiteX1" fmla="*/ 138845 w 558474"/>
                <a:gd name="connsiteY1" fmla="*/ 48343 h 556236"/>
                <a:gd name="connsiteX2" fmla="*/ 531014 w 558474"/>
                <a:gd name="connsiteY2" fmla="*/ 447293 h 556236"/>
                <a:gd name="connsiteX3" fmla="*/ 558474 w 558474"/>
                <a:gd name="connsiteY3" fmla="*/ 479807 h 556236"/>
                <a:gd name="connsiteX4" fmla="*/ 532161 w 558474"/>
                <a:gd name="connsiteY4" fmla="*/ 494089 h 556236"/>
                <a:gd name="connsiteX5" fmla="*/ 456839 w 558474"/>
                <a:gd name="connsiteY5" fmla="*/ 556236 h 556236"/>
                <a:gd name="connsiteX6" fmla="*/ 436052 w 558474"/>
                <a:gd name="connsiteY6" fmla="*/ 531623 h 556236"/>
                <a:gd name="connsiteX7" fmla="*/ 52892 w 558474"/>
                <a:gd name="connsiteY7" fmla="*/ 141837 h 556236"/>
                <a:gd name="connsiteX8" fmla="*/ 0 w 558474"/>
                <a:gd name="connsiteY8" fmla="*/ 95745 h 556236"/>
                <a:gd name="connsiteX9" fmla="*/ 46312 w 558474"/>
                <a:gd name="connsiteY9" fmla="*/ 64521 h 556236"/>
                <a:gd name="connsiteX10" fmla="*/ 80617 w 558474"/>
                <a:gd name="connsiteY10" fmla="*/ 13640 h 556236"/>
                <a:gd name="connsiteX11" fmla="*/ 83371 w 558474"/>
                <a:gd name="connsiteY11" fmla="*/ 0 h 55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8474" h="556236">
                  <a:moveTo>
                    <a:pt x="83371" y="0"/>
                  </a:moveTo>
                  <a:lnTo>
                    <a:pt x="138845" y="48343"/>
                  </a:lnTo>
                  <a:cubicBezTo>
                    <a:pt x="276158" y="174649"/>
                    <a:pt x="407062" y="307813"/>
                    <a:pt x="531014" y="447293"/>
                  </a:cubicBezTo>
                  <a:lnTo>
                    <a:pt x="558474" y="479807"/>
                  </a:lnTo>
                  <a:lnTo>
                    <a:pt x="532161" y="494089"/>
                  </a:lnTo>
                  <a:lnTo>
                    <a:pt x="456839" y="556236"/>
                  </a:lnTo>
                  <a:lnTo>
                    <a:pt x="436052" y="531623"/>
                  </a:lnTo>
                  <a:cubicBezTo>
                    <a:pt x="314947" y="395347"/>
                    <a:pt x="187050" y="265241"/>
                    <a:pt x="52892" y="141837"/>
                  </a:cubicBezTo>
                  <a:lnTo>
                    <a:pt x="0" y="95745"/>
                  </a:lnTo>
                  <a:lnTo>
                    <a:pt x="46312" y="64521"/>
                  </a:lnTo>
                  <a:cubicBezTo>
                    <a:pt x="60796" y="50037"/>
                    <a:pt x="72517" y="32791"/>
                    <a:pt x="80617" y="13640"/>
                  </a:cubicBezTo>
                  <a:lnTo>
                    <a:pt x="8337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C07B05-60D8-90E6-8429-8D2713F1F332}"/>
                </a:ext>
              </a:extLst>
            </p:cNvPr>
            <p:cNvSpPr/>
            <p:nvPr/>
          </p:nvSpPr>
          <p:spPr>
            <a:xfrm>
              <a:off x="3263245" y="1540934"/>
              <a:ext cx="101617" cy="1016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3BFE1D-5ADE-683A-4A4D-8D5DFD5B6D61}"/>
              </a:ext>
            </a:extLst>
          </p:cNvPr>
          <p:cNvGrpSpPr/>
          <p:nvPr/>
        </p:nvGrpSpPr>
        <p:grpSpPr>
          <a:xfrm>
            <a:off x="4329222" y="4902298"/>
            <a:ext cx="662736" cy="662735"/>
            <a:chOff x="3397955" y="3646848"/>
            <a:chExt cx="462238" cy="4622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B323EB-92AC-09DC-D13B-95F628E3043E}"/>
                </a:ext>
              </a:extLst>
            </p:cNvPr>
            <p:cNvSpPr/>
            <p:nvPr/>
          </p:nvSpPr>
          <p:spPr>
            <a:xfrm>
              <a:off x="3397955" y="3646848"/>
              <a:ext cx="462238" cy="462237"/>
            </a:xfrm>
            <a:prstGeom prst="ellipse">
              <a:avLst/>
            </a:prstGeom>
            <a:solidFill>
              <a:srgbClr val="7777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7977ACAB-1405-1DC9-B2E1-C8A7BB531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9421" y="3757911"/>
              <a:ext cx="240110" cy="240110"/>
            </a:xfrm>
            <a:custGeom>
              <a:avLst/>
              <a:gdLst>
                <a:gd name="T0" fmla="*/ 353 w 353"/>
                <a:gd name="T1" fmla="*/ 104 h 353"/>
                <a:gd name="T2" fmla="*/ 249 w 353"/>
                <a:gd name="T3" fmla="*/ 0 h 353"/>
                <a:gd name="T4" fmla="*/ 176 w 353"/>
                <a:gd name="T5" fmla="*/ 29 h 353"/>
                <a:gd name="T6" fmla="*/ 104 w 353"/>
                <a:gd name="T7" fmla="*/ 0 h 353"/>
                <a:gd name="T8" fmla="*/ 0 w 353"/>
                <a:gd name="T9" fmla="*/ 104 h 353"/>
                <a:gd name="T10" fmla="*/ 1 w 353"/>
                <a:gd name="T11" fmla="*/ 116 h 353"/>
                <a:gd name="T12" fmla="*/ 176 w 353"/>
                <a:gd name="T13" fmla="*/ 353 h 353"/>
                <a:gd name="T14" fmla="*/ 352 w 353"/>
                <a:gd name="T15" fmla="*/ 116 h 353"/>
                <a:gd name="T16" fmla="*/ 353 w 353"/>
                <a:gd name="T17" fmla="*/ 104 h 353"/>
                <a:gd name="T18" fmla="*/ 336 w 353"/>
                <a:gd name="T19" fmla="*/ 114 h 353"/>
                <a:gd name="T20" fmla="*/ 176 w 353"/>
                <a:gd name="T21" fmla="*/ 335 h 353"/>
                <a:gd name="T22" fmla="*/ 17 w 353"/>
                <a:gd name="T23" fmla="*/ 114 h 353"/>
                <a:gd name="T24" fmla="*/ 16 w 353"/>
                <a:gd name="T25" fmla="*/ 104 h 353"/>
                <a:gd name="T26" fmla="*/ 104 w 353"/>
                <a:gd name="T27" fmla="*/ 16 h 353"/>
                <a:gd name="T28" fmla="*/ 165 w 353"/>
                <a:gd name="T29" fmla="*/ 40 h 353"/>
                <a:gd name="T30" fmla="*/ 176 w 353"/>
                <a:gd name="T31" fmla="*/ 51 h 353"/>
                <a:gd name="T32" fmla="*/ 188 w 353"/>
                <a:gd name="T33" fmla="*/ 40 h 353"/>
                <a:gd name="T34" fmla="*/ 249 w 353"/>
                <a:gd name="T35" fmla="*/ 16 h 353"/>
                <a:gd name="T36" fmla="*/ 337 w 353"/>
                <a:gd name="T37" fmla="*/ 104 h 353"/>
                <a:gd name="T38" fmla="*/ 336 w 353"/>
                <a:gd name="T39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53">
                  <a:moveTo>
                    <a:pt x="353" y="104"/>
                  </a:moveTo>
                  <a:cubicBezTo>
                    <a:pt x="353" y="46"/>
                    <a:pt x="306" y="0"/>
                    <a:pt x="249" y="0"/>
                  </a:cubicBezTo>
                  <a:cubicBezTo>
                    <a:pt x="221" y="0"/>
                    <a:pt x="195" y="11"/>
                    <a:pt x="176" y="29"/>
                  </a:cubicBezTo>
                  <a:cubicBezTo>
                    <a:pt x="158" y="11"/>
                    <a:pt x="132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11"/>
                    <a:pt x="1" y="119"/>
                    <a:pt x="1" y="116"/>
                  </a:cubicBezTo>
                  <a:cubicBezTo>
                    <a:pt x="12" y="219"/>
                    <a:pt x="161" y="353"/>
                    <a:pt x="176" y="353"/>
                  </a:cubicBezTo>
                  <a:cubicBezTo>
                    <a:pt x="192" y="353"/>
                    <a:pt x="341" y="219"/>
                    <a:pt x="352" y="116"/>
                  </a:cubicBezTo>
                  <a:cubicBezTo>
                    <a:pt x="352" y="119"/>
                    <a:pt x="353" y="111"/>
                    <a:pt x="353" y="104"/>
                  </a:cubicBezTo>
                  <a:moveTo>
                    <a:pt x="336" y="114"/>
                  </a:moveTo>
                  <a:cubicBezTo>
                    <a:pt x="327" y="200"/>
                    <a:pt x="206" y="317"/>
                    <a:pt x="176" y="335"/>
                  </a:cubicBezTo>
                  <a:cubicBezTo>
                    <a:pt x="147" y="317"/>
                    <a:pt x="26" y="200"/>
                    <a:pt x="17" y="114"/>
                  </a:cubicBezTo>
                  <a:cubicBezTo>
                    <a:pt x="17" y="114"/>
                    <a:pt x="16" y="109"/>
                    <a:pt x="16" y="104"/>
                  </a:cubicBezTo>
                  <a:cubicBezTo>
                    <a:pt x="16" y="55"/>
                    <a:pt x="56" y="16"/>
                    <a:pt x="104" y="16"/>
                  </a:cubicBezTo>
                  <a:cubicBezTo>
                    <a:pt x="127" y="16"/>
                    <a:pt x="149" y="24"/>
                    <a:pt x="165" y="40"/>
                  </a:cubicBezTo>
                  <a:cubicBezTo>
                    <a:pt x="176" y="51"/>
                    <a:pt x="176" y="51"/>
                    <a:pt x="176" y="51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204" y="24"/>
                    <a:pt x="226" y="16"/>
                    <a:pt x="249" y="16"/>
                  </a:cubicBezTo>
                  <a:cubicBezTo>
                    <a:pt x="297" y="16"/>
                    <a:pt x="337" y="55"/>
                    <a:pt x="337" y="104"/>
                  </a:cubicBezTo>
                  <a:cubicBezTo>
                    <a:pt x="337" y="110"/>
                    <a:pt x="336" y="114"/>
                    <a:pt x="336" y="11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83F1C356-1DF4-8A92-B512-4AEC2B01C323}"/>
              </a:ext>
            </a:extLst>
          </p:cNvPr>
          <p:cNvSpPr/>
          <p:nvPr/>
        </p:nvSpPr>
        <p:spPr>
          <a:xfrm>
            <a:off x="4329222" y="2137427"/>
            <a:ext cx="662736" cy="662735"/>
          </a:xfrm>
          <a:prstGeom prst="ellipse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E2B398-5AE4-49CD-4152-6A8E085F7046}"/>
              </a:ext>
            </a:extLst>
          </p:cNvPr>
          <p:cNvSpPr/>
          <p:nvPr/>
        </p:nvSpPr>
        <p:spPr>
          <a:xfrm>
            <a:off x="4742945" y="3522871"/>
            <a:ext cx="662736" cy="662735"/>
          </a:xfrm>
          <a:prstGeom prst="ellipse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4D222E-BDB1-6B9C-F029-F4907809CBDD}"/>
              </a:ext>
            </a:extLst>
          </p:cNvPr>
          <p:cNvGrpSpPr/>
          <p:nvPr/>
        </p:nvGrpSpPr>
        <p:grpSpPr>
          <a:xfrm>
            <a:off x="5709036" y="2166339"/>
            <a:ext cx="5055947" cy="581709"/>
            <a:chOff x="4360333" y="1611861"/>
            <a:chExt cx="4177243" cy="405724"/>
          </a:xfrm>
        </p:grpSpPr>
        <p:sp>
          <p:nvSpPr>
            <p:cNvPr id="20" name="TextBox 27">
              <a:extLst>
                <a:ext uri="{FF2B5EF4-FFF2-40B4-BE49-F238E27FC236}">
                  <a16:creationId xmlns:a16="http://schemas.microsoft.com/office/drawing/2014/main" id="{71C0C65B-18D3-9641-E39B-354A7D600B16}"/>
                </a:ext>
              </a:extLst>
            </p:cNvPr>
            <p:cNvSpPr txBox="1"/>
            <p:nvPr/>
          </p:nvSpPr>
          <p:spPr>
            <a:xfrm>
              <a:off x="4360333" y="1845853"/>
              <a:ext cx="4177243" cy="171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777777"/>
                  </a:solidFill>
                </a:rPr>
                <a:t>Listen to survivors and pay attention to what they say </a:t>
              </a:r>
            </a:p>
          </p:txBody>
        </p:sp>
        <p:sp>
          <p:nvSpPr>
            <p:cNvPr id="21" name="Title 2">
              <a:extLst>
                <a:ext uri="{FF2B5EF4-FFF2-40B4-BE49-F238E27FC236}">
                  <a16:creationId xmlns:a16="http://schemas.microsoft.com/office/drawing/2014/main" id="{D4F15FA7-A958-51EC-2619-0E0CFDFE0FB0}"/>
                </a:ext>
              </a:extLst>
            </p:cNvPr>
            <p:cNvSpPr txBox="1">
              <a:spLocks/>
            </p:cNvSpPr>
            <p:nvPr/>
          </p:nvSpPr>
          <p:spPr>
            <a:xfrm>
              <a:off x="4360333" y="1611861"/>
              <a:ext cx="4177243" cy="19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00" b="1" cap="all" spc="20" dirty="0">
                  <a:solidFill>
                    <a:srgbClr val="620216"/>
                  </a:solidFill>
                </a:rPr>
                <a:t>LISTEN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3B0816-EDF1-9809-3A39-4BC96B98C7C9}"/>
              </a:ext>
            </a:extLst>
          </p:cNvPr>
          <p:cNvGrpSpPr/>
          <p:nvPr/>
        </p:nvGrpSpPr>
        <p:grpSpPr>
          <a:xfrm>
            <a:off x="5963958" y="3601726"/>
            <a:ext cx="4801025" cy="578047"/>
            <a:chOff x="4360333" y="1614415"/>
            <a:chExt cx="4177243" cy="403170"/>
          </a:xfrm>
        </p:grpSpPr>
        <p:sp>
          <p:nvSpPr>
            <p:cNvPr id="18" name="TextBox 34">
              <a:extLst>
                <a:ext uri="{FF2B5EF4-FFF2-40B4-BE49-F238E27FC236}">
                  <a16:creationId xmlns:a16="http://schemas.microsoft.com/office/drawing/2014/main" id="{9B43A3ED-ED42-7178-ADFA-483348361087}"/>
                </a:ext>
              </a:extLst>
            </p:cNvPr>
            <p:cNvSpPr txBox="1"/>
            <p:nvPr/>
          </p:nvSpPr>
          <p:spPr>
            <a:xfrm>
              <a:off x="4360333" y="1845853"/>
              <a:ext cx="4177243" cy="171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777777"/>
                  </a:solidFill>
                </a:rPr>
                <a:t>Help survivors feel protected by providing support </a:t>
              </a:r>
            </a:p>
          </p:txBody>
        </p:sp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5FF2B0A7-5057-0160-0BA9-B127A685DCF2}"/>
                </a:ext>
              </a:extLst>
            </p:cNvPr>
            <p:cNvSpPr txBox="1">
              <a:spLocks/>
            </p:cNvSpPr>
            <p:nvPr/>
          </p:nvSpPr>
          <p:spPr>
            <a:xfrm>
              <a:off x="4360333" y="1614415"/>
              <a:ext cx="4177243" cy="19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00" b="1" cap="all" spc="20" dirty="0">
                  <a:solidFill>
                    <a:srgbClr val="620216"/>
                  </a:solidFill>
                </a:rPr>
                <a:t>Protect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7FB150-C609-26B7-30ED-B9F49EB21297}"/>
              </a:ext>
            </a:extLst>
          </p:cNvPr>
          <p:cNvGrpSpPr/>
          <p:nvPr/>
        </p:nvGrpSpPr>
        <p:grpSpPr>
          <a:xfrm>
            <a:off x="5709036" y="4944640"/>
            <a:ext cx="5055947" cy="578047"/>
            <a:chOff x="4360333" y="1614415"/>
            <a:chExt cx="4177243" cy="403170"/>
          </a:xfrm>
        </p:grpSpPr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79431C37-2F1B-C498-F815-9712839BC095}"/>
                </a:ext>
              </a:extLst>
            </p:cNvPr>
            <p:cNvSpPr txBox="1"/>
            <p:nvPr/>
          </p:nvSpPr>
          <p:spPr>
            <a:xfrm>
              <a:off x="4360333" y="1845853"/>
              <a:ext cx="4177243" cy="171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rgbClr val="777777"/>
                  </a:solidFill>
                </a:rPr>
                <a:t>Connect survivors to friends and loved ones </a:t>
              </a:r>
            </a:p>
          </p:txBody>
        </p:sp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935D20D4-344D-DDC1-17CE-F591198D2510}"/>
                </a:ext>
              </a:extLst>
            </p:cNvPr>
            <p:cNvSpPr txBox="1">
              <a:spLocks/>
            </p:cNvSpPr>
            <p:nvPr/>
          </p:nvSpPr>
          <p:spPr>
            <a:xfrm>
              <a:off x="4360333" y="1614415"/>
              <a:ext cx="4177243" cy="19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800" b="1" cap="all" spc="20" dirty="0">
                  <a:solidFill>
                    <a:srgbClr val="620216"/>
                  </a:solidFill>
                </a:rPr>
                <a:t>CONNECT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B01C43-E42C-12DE-B5B1-52E2BF623180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3649"/>
            <a:ext cx="4292208" cy="3734680"/>
          </a:xfrm>
          <a:custGeom>
            <a:avLst/>
            <a:gdLst>
              <a:gd name="connsiteX0" fmla="*/ 0 w 9516533"/>
              <a:gd name="connsiteY0" fmla="*/ 0 h 8280400"/>
              <a:gd name="connsiteX1" fmla="*/ 5376333 w 9516533"/>
              <a:gd name="connsiteY1" fmla="*/ 0 h 8280400"/>
              <a:gd name="connsiteX2" fmla="*/ 9516533 w 9516533"/>
              <a:gd name="connsiteY2" fmla="*/ 4140200 h 8280400"/>
              <a:gd name="connsiteX3" fmla="*/ 5376333 w 9516533"/>
              <a:gd name="connsiteY3" fmla="*/ 8280400 h 8280400"/>
              <a:gd name="connsiteX4" fmla="*/ 0 w 9516533"/>
              <a:gd name="connsiteY4" fmla="*/ 8280400 h 828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6533" h="8280400">
                <a:moveTo>
                  <a:pt x="0" y="0"/>
                </a:moveTo>
                <a:lnTo>
                  <a:pt x="5376333" y="0"/>
                </a:lnTo>
                <a:cubicBezTo>
                  <a:pt x="7662902" y="0"/>
                  <a:pt x="9516533" y="1853631"/>
                  <a:pt x="9516533" y="4140200"/>
                </a:cubicBezTo>
                <a:cubicBezTo>
                  <a:pt x="9516533" y="6426769"/>
                  <a:pt x="7662902" y="8280400"/>
                  <a:pt x="5376333" y="8280400"/>
                </a:cubicBezTo>
                <a:lnTo>
                  <a:pt x="0" y="8280400"/>
                </a:lnTo>
                <a:close/>
              </a:path>
            </a:pathLst>
          </a:custGeom>
        </p:spPr>
      </p:pic>
      <p:pic>
        <p:nvPicPr>
          <p:cNvPr id="34" name="Graphic 33" descr="Shield Tick outline">
            <a:extLst>
              <a:ext uri="{FF2B5EF4-FFF2-40B4-BE49-F238E27FC236}">
                <a16:creationId xmlns:a16="http://schemas.microsoft.com/office/drawing/2014/main" id="{404F8763-C88D-0B0E-B2BB-4E765D32D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9462" y="3574182"/>
            <a:ext cx="548640" cy="548640"/>
          </a:xfrm>
          <a:prstGeom prst="rect">
            <a:avLst/>
          </a:prstGeom>
        </p:spPr>
      </p:pic>
      <p:pic>
        <p:nvPicPr>
          <p:cNvPr id="36" name="Graphic 35" descr="Ear outline">
            <a:extLst>
              <a:ext uri="{FF2B5EF4-FFF2-40B4-BE49-F238E27FC236}">
                <a16:creationId xmlns:a16="http://schemas.microsoft.com/office/drawing/2014/main" id="{9DE78BD5-4220-8FD8-1954-2C3DDC01B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0670" y="217865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22AC4-AF0B-2E7D-8660-6D15AFB6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to Be an Empathetic Listener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73BFE6-A538-27EF-9DA7-7BADAB0E9978}"/>
              </a:ext>
            </a:extLst>
          </p:cNvPr>
          <p:cNvGrpSpPr/>
          <p:nvPr/>
        </p:nvGrpSpPr>
        <p:grpSpPr>
          <a:xfrm>
            <a:off x="593725" y="1545489"/>
            <a:ext cx="5692778" cy="657925"/>
            <a:chOff x="593725" y="1545489"/>
            <a:chExt cx="5692778" cy="65792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44391E1-F9C9-50D4-42A3-482FB892F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1545489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CBE833-0B85-7541-873E-47A50EC8886C}"/>
                </a:ext>
              </a:extLst>
            </p:cNvPr>
            <p:cNvGrpSpPr/>
            <p:nvPr/>
          </p:nvGrpSpPr>
          <p:grpSpPr>
            <a:xfrm>
              <a:off x="1583549" y="1600077"/>
              <a:ext cx="4702954" cy="584526"/>
              <a:chOff x="1196899" y="1514449"/>
              <a:chExt cx="2865864" cy="35619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7CA206-281B-E42A-D07C-FE19E28826BA}"/>
                  </a:ext>
                </a:extLst>
              </p:cNvPr>
              <p:cNvSpPr txBox="1"/>
              <p:nvPr/>
            </p:nvSpPr>
            <p:spPr>
              <a:xfrm>
                <a:off x="1196899" y="1717751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Put yourself in the speaker’s shoes </a:t>
                </a:r>
              </a:p>
            </p:txBody>
          </p:sp>
          <p:sp>
            <p:nvSpPr>
              <p:cNvPr id="17" name="Title 2">
                <a:extLst>
                  <a:ext uri="{FF2B5EF4-FFF2-40B4-BE49-F238E27FC236}">
                    <a16:creationId xmlns:a16="http://schemas.microsoft.com/office/drawing/2014/main" id="{2D7BE7F2-B28A-13CD-DE65-E238AB2CF8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1514449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Empathy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76E933-6D25-FA24-00C5-9BCBFB320FA4}"/>
              </a:ext>
            </a:extLst>
          </p:cNvPr>
          <p:cNvGrpSpPr/>
          <p:nvPr/>
        </p:nvGrpSpPr>
        <p:grpSpPr>
          <a:xfrm>
            <a:off x="593725" y="2703215"/>
            <a:ext cx="5692778" cy="657925"/>
            <a:chOff x="593725" y="2659103"/>
            <a:chExt cx="5692778" cy="657925"/>
          </a:xfrm>
        </p:grpSpPr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0B194C56-93E0-01F1-92E9-CBED3EBBC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2659103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2CE2B6-B1BC-4492-4547-1813396035DD}"/>
                </a:ext>
              </a:extLst>
            </p:cNvPr>
            <p:cNvGrpSpPr/>
            <p:nvPr/>
          </p:nvGrpSpPr>
          <p:grpSpPr>
            <a:xfrm>
              <a:off x="1583549" y="2713690"/>
              <a:ext cx="4702954" cy="584526"/>
              <a:chOff x="1196899" y="2541801"/>
              <a:chExt cx="2865864" cy="35619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A9C75A-F632-033F-469C-F115F49B334B}"/>
                  </a:ext>
                </a:extLst>
              </p:cNvPr>
              <p:cNvSpPr txBox="1"/>
              <p:nvPr/>
            </p:nvSpPr>
            <p:spPr>
              <a:xfrm>
                <a:off x="1196899" y="2745103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Listen for meaning, not just words </a:t>
                </a:r>
              </a:p>
            </p:txBody>
          </p:sp>
          <p:sp>
            <p:nvSpPr>
              <p:cNvPr id="15" name="Title 2">
                <a:extLst>
                  <a:ext uri="{FF2B5EF4-FFF2-40B4-BE49-F238E27FC236}">
                    <a16:creationId xmlns:a16="http://schemas.microsoft.com/office/drawing/2014/main" id="{67DF72DE-1F15-49D0-CD7D-FDBCF2FED2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2541801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listen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9E115D-A2BC-4F57-7C57-E469C8A62DC5}"/>
              </a:ext>
            </a:extLst>
          </p:cNvPr>
          <p:cNvGrpSpPr/>
          <p:nvPr/>
        </p:nvGrpSpPr>
        <p:grpSpPr>
          <a:xfrm>
            <a:off x="593725" y="3860941"/>
            <a:ext cx="5692778" cy="657925"/>
            <a:chOff x="593725" y="3718128"/>
            <a:chExt cx="5692778" cy="657925"/>
          </a:xfrm>
        </p:grpSpPr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76583385-CDD1-4B05-2271-4E50E5210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3718128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FE0635-79E4-A692-CB81-9C36884D3AEB}"/>
                </a:ext>
              </a:extLst>
            </p:cNvPr>
            <p:cNvGrpSpPr/>
            <p:nvPr/>
          </p:nvGrpSpPr>
          <p:grpSpPr>
            <a:xfrm>
              <a:off x="1583549" y="3772714"/>
              <a:ext cx="4702954" cy="584526"/>
              <a:chOff x="1196899" y="3569153"/>
              <a:chExt cx="2865864" cy="35619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1E976B-CE36-DA7F-BACA-4E916E817FF0}"/>
                  </a:ext>
                </a:extLst>
              </p:cNvPr>
              <p:cNvSpPr txBox="1"/>
              <p:nvPr/>
            </p:nvSpPr>
            <p:spPr>
              <a:xfrm>
                <a:off x="1196899" y="3772455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Pay attention to nonverbal communication </a:t>
                </a:r>
              </a:p>
            </p:txBody>
          </p:sp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9507EA90-E527-B47A-2448-CD74F51C92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3569153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Pay attention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328967-E1FD-7BFA-78C7-D62130D609C4}"/>
              </a:ext>
            </a:extLst>
          </p:cNvPr>
          <p:cNvGrpSpPr/>
          <p:nvPr/>
        </p:nvGrpSpPr>
        <p:grpSpPr>
          <a:xfrm>
            <a:off x="593725" y="5018668"/>
            <a:ext cx="5692778" cy="657925"/>
            <a:chOff x="593725" y="5018668"/>
            <a:chExt cx="5692778" cy="657925"/>
          </a:xfrm>
        </p:grpSpPr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211A6DDF-92EE-EC1A-EEAB-CB32258B9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5018668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12F64E-B9EE-8277-7C42-5394344D39BA}"/>
                </a:ext>
              </a:extLst>
            </p:cNvPr>
            <p:cNvGrpSpPr/>
            <p:nvPr/>
          </p:nvGrpSpPr>
          <p:grpSpPr>
            <a:xfrm>
              <a:off x="1583549" y="5073254"/>
              <a:ext cx="4702954" cy="584526"/>
              <a:chOff x="1196899" y="3569153"/>
              <a:chExt cx="2865864" cy="3561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88104D-62CE-AFB5-D3DA-F3C9E64DC4DA}"/>
                  </a:ext>
                </a:extLst>
              </p:cNvPr>
              <p:cNvSpPr txBox="1"/>
              <p:nvPr/>
            </p:nvSpPr>
            <p:spPr>
              <a:xfrm>
                <a:off x="1196899" y="3772455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Paraphrase the speaker </a:t>
                </a:r>
              </a:p>
            </p:txBody>
          </p:sp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20FDFEAC-DFAC-3673-C44F-EF68FD965F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3569153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paraphrase</a:t>
                </a:r>
              </a:p>
            </p:txBody>
          </p:sp>
        </p:grpSp>
      </p:grpSp>
      <p:pic>
        <p:nvPicPr>
          <p:cNvPr id="28" name="Picture 27" descr="Birds drinking water from a bird bath&#10;&#10;Description automatically generated with low confidence">
            <a:extLst>
              <a:ext uri="{FF2B5EF4-FFF2-40B4-BE49-F238E27FC236}">
                <a16:creationId xmlns:a16="http://schemas.microsoft.com/office/drawing/2014/main" id="{FAF18AB3-5611-7BA3-B58E-C99C5ADE4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018" y="0"/>
            <a:ext cx="5430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B01996-5775-DD85-D5BD-EA903D4705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27512" y="2657762"/>
            <a:ext cx="3292606" cy="347177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/>
                <a:cs typeface="Arial"/>
                <a:sym typeface="Arial"/>
              </a:rPr>
              <a:t>Associate Director, Clinical Services</a:t>
            </a:r>
          </a:p>
          <a:p>
            <a:r>
              <a:rPr lang="en-US" b="1" dirty="0">
                <a:solidFill>
                  <a:srgbClr val="991B1E"/>
                </a:solidFill>
                <a:ea typeface="Arial"/>
                <a:cs typeface="Arial"/>
                <a:sym typeface="Arial"/>
                <a:hlinkClick r:id="rId3"/>
              </a:rPr>
              <a:t>ryancynt@usc.edu </a:t>
            </a:r>
            <a:endParaRPr lang="en-US" b="1" dirty="0">
              <a:solidFill>
                <a:srgbClr val="991B1E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760;p3">
            <a:extLst>
              <a:ext uri="{FF2B5EF4-FFF2-40B4-BE49-F238E27FC236}">
                <a16:creationId xmlns:a16="http://schemas.microsoft.com/office/drawing/2014/main" id="{B7A5F1DB-E1CF-CF6D-FEA2-92D4D3F100B9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7881946" y="2217872"/>
            <a:ext cx="0" cy="2035555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" name="Google Shape;764;p3">
            <a:extLst>
              <a:ext uri="{FF2B5EF4-FFF2-40B4-BE49-F238E27FC236}">
                <a16:creationId xmlns:a16="http://schemas.microsoft.com/office/drawing/2014/main" id="{B6874306-045A-7B00-5D8D-D950DB031D6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b="30824"/>
          <a:stretch/>
        </p:blipFill>
        <p:spPr>
          <a:xfrm>
            <a:off x="810612" y="1753245"/>
            <a:ext cx="1956816" cy="19568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" name="Google Shape;763;p3">
            <a:extLst>
              <a:ext uri="{FF2B5EF4-FFF2-40B4-BE49-F238E27FC236}">
                <a16:creationId xmlns:a16="http://schemas.microsoft.com/office/drawing/2014/main" id="{C81EBAE0-39D9-98B4-7F9E-EDACA299DF98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b="22710"/>
          <a:stretch/>
        </p:blipFill>
        <p:spPr>
          <a:xfrm>
            <a:off x="810612" y="3999353"/>
            <a:ext cx="1956816" cy="19568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A6E693-6C80-171A-C639-746BB4E7DD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7512" y="4646314"/>
            <a:ext cx="3068486" cy="34717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TOM BADZEY, MFT, MA CLINICAL PSYCHOLOGY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68BECF-3FDF-9D9E-106D-701E7463CD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7512" y="2308139"/>
            <a:ext cx="2542015" cy="3471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CINDY RYAN, PHD, MFT, CEAP, ACC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86E76A-1FD0-31EB-E0A4-2556096C27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7512" y="4995937"/>
            <a:ext cx="3068486" cy="347177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Employee Assistance Professional, USC WorkWell Center</a:t>
            </a:r>
          </a:p>
          <a:p>
            <a:r>
              <a:rPr lang="en-US" b="1" dirty="0" err="1">
                <a:hlinkClick r:id="rId6"/>
              </a:rPr>
              <a:t>tbadzey@usc</a:t>
            </a:r>
            <a:endParaRPr lang="en-US" b="1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E9C093D-E732-1E33-5279-37DBEFD51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400" b="0" dirty="0"/>
              <a:t>Welcome and Objectives</a:t>
            </a:r>
          </a:p>
        </p:txBody>
      </p:sp>
      <p:sp>
        <p:nvSpPr>
          <p:cNvPr id="13" name="Google Shape;746;p3">
            <a:extLst>
              <a:ext uri="{FF2B5EF4-FFF2-40B4-BE49-F238E27FC236}">
                <a16:creationId xmlns:a16="http://schemas.microsoft.com/office/drawing/2014/main" id="{BBFE7244-56D1-6959-1036-F9444A9B7878}"/>
              </a:ext>
            </a:extLst>
          </p:cNvPr>
          <p:cNvSpPr txBox="1"/>
          <p:nvPr/>
        </p:nvSpPr>
        <p:spPr>
          <a:xfrm>
            <a:off x="8446717" y="1682681"/>
            <a:ext cx="3094117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None/>
            </a:pPr>
            <a:r>
              <a:rPr lang="en-US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Understand disaster trauma for survivors and rescuers</a:t>
            </a:r>
          </a:p>
        </p:txBody>
      </p:sp>
      <p:sp>
        <p:nvSpPr>
          <p:cNvPr id="14" name="Google Shape;747;p3">
            <a:extLst>
              <a:ext uri="{FF2B5EF4-FFF2-40B4-BE49-F238E27FC236}">
                <a16:creationId xmlns:a16="http://schemas.microsoft.com/office/drawing/2014/main" id="{178931B9-399F-B24A-EFDF-BD22FC757859}"/>
              </a:ext>
            </a:extLst>
          </p:cNvPr>
          <p:cNvSpPr txBox="1"/>
          <p:nvPr/>
        </p:nvSpPr>
        <p:spPr>
          <a:xfrm>
            <a:off x="8446717" y="4036916"/>
            <a:ext cx="3204952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None/>
            </a:pPr>
            <a:r>
              <a:rPr lang="en-US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Identify and commit to taking steps for personal well-being </a:t>
            </a:r>
          </a:p>
        </p:txBody>
      </p:sp>
      <p:sp>
        <p:nvSpPr>
          <p:cNvPr id="15" name="Google Shape;748;p3">
            <a:extLst>
              <a:ext uri="{FF2B5EF4-FFF2-40B4-BE49-F238E27FC236}">
                <a16:creationId xmlns:a16="http://schemas.microsoft.com/office/drawing/2014/main" id="{764B3638-9BCC-AAAC-2B98-37E05909D280}"/>
              </a:ext>
            </a:extLst>
          </p:cNvPr>
          <p:cNvSpPr txBox="1"/>
          <p:nvPr/>
        </p:nvSpPr>
        <p:spPr>
          <a:xfrm>
            <a:off x="8446717" y="2821084"/>
            <a:ext cx="3204953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Arial"/>
              <a:buNone/>
            </a:pPr>
            <a:r>
              <a:rPr lang="en-US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Acquire and practice providing psychological first aid</a:t>
            </a:r>
          </a:p>
        </p:txBody>
      </p:sp>
      <p:sp>
        <p:nvSpPr>
          <p:cNvPr id="16" name="Google Shape;750;p3">
            <a:extLst>
              <a:ext uri="{FF2B5EF4-FFF2-40B4-BE49-F238E27FC236}">
                <a16:creationId xmlns:a16="http://schemas.microsoft.com/office/drawing/2014/main" id="{B127B612-4ACB-AD50-FCCA-D69CB4FF2CF3}"/>
              </a:ext>
            </a:extLst>
          </p:cNvPr>
          <p:cNvSpPr/>
          <p:nvPr/>
        </p:nvSpPr>
        <p:spPr>
          <a:xfrm>
            <a:off x="7651454" y="1756888"/>
            <a:ext cx="460984" cy="4609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Lato"/>
              <a:buNone/>
            </a:pPr>
            <a:endParaRPr sz="675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751;p3">
            <a:extLst>
              <a:ext uri="{FF2B5EF4-FFF2-40B4-BE49-F238E27FC236}">
                <a16:creationId xmlns:a16="http://schemas.microsoft.com/office/drawing/2014/main" id="{08E8A0F7-0843-A2D6-C456-F5552584AE31}"/>
              </a:ext>
            </a:extLst>
          </p:cNvPr>
          <p:cNvSpPr txBox="1"/>
          <p:nvPr/>
        </p:nvSpPr>
        <p:spPr>
          <a:xfrm>
            <a:off x="7668330" y="1864270"/>
            <a:ext cx="4272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Google Shape;752;p3">
            <a:extLst>
              <a:ext uri="{FF2B5EF4-FFF2-40B4-BE49-F238E27FC236}">
                <a16:creationId xmlns:a16="http://schemas.microsoft.com/office/drawing/2014/main" id="{A498AE05-07D5-2C46-AA2B-11F1A80CF43F}"/>
              </a:ext>
            </a:extLst>
          </p:cNvPr>
          <p:cNvSpPr/>
          <p:nvPr/>
        </p:nvSpPr>
        <p:spPr>
          <a:xfrm>
            <a:off x="7651454" y="2895291"/>
            <a:ext cx="460984" cy="4609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Lato"/>
              <a:buNone/>
            </a:pPr>
            <a:endParaRPr sz="675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53;p3">
            <a:extLst>
              <a:ext uri="{FF2B5EF4-FFF2-40B4-BE49-F238E27FC236}">
                <a16:creationId xmlns:a16="http://schemas.microsoft.com/office/drawing/2014/main" id="{188CF413-5D05-DC8B-A328-EAC5F5710042}"/>
              </a:ext>
            </a:extLst>
          </p:cNvPr>
          <p:cNvSpPr txBox="1"/>
          <p:nvPr/>
        </p:nvSpPr>
        <p:spPr>
          <a:xfrm>
            <a:off x="7668330" y="3002673"/>
            <a:ext cx="4272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Google Shape;754;p3">
            <a:extLst>
              <a:ext uri="{FF2B5EF4-FFF2-40B4-BE49-F238E27FC236}">
                <a16:creationId xmlns:a16="http://schemas.microsoft.com/office/drawing/2014/main" id="{5850508D-B68F-7094-74F6-CE13F8069795}"/>
              </a:ext>
            </a:extLst>
          </p:cNvPr>
          <p:cNvSpPr/>
          <p:nvPr/>
        </p:nvSpPr>
        <p:spPr>
          <a:xfrm>
            <a:off x="7651454" y="4111123"/>
            <a:ext cx="460984" cy="4609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"/>
              <a:buFont typeface="Lato"/>
              <a:buNone/>
            </a:pPr>
            <a:endParaRPr sz="675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55;p3">
            <a:extLst>
              <a:ext uri="{FF2B5EF4-FFF2-40B4-BE49-F238E27FC236}">
                <a16:creationId xmlns:a16="http://schemas.microsoft.com/office/drawing/2014/main" id="{6F0443B1-56E6-3BF0-7023-00376E26C155}"/>
              </a:ext>
            </a:extLst>
          </p:cNvPr>
          <p:cNvSpPr txBox="1"/>
          <p:nvPr/>
        </p:nvSpPr>
        <p:spPr>
          <a:xfrm>
            <a:off x="7668330" y="4218505"/>
            <a:ext cx="4272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 descr="Speech outline">
            <a:extLst>
              <a:ext uri="{FF2B5EF4-FFF2-40B4-BE49-F238E27FC236}">
                <a16:creationId xmlns:a16="http://schemas.microsoft.com/office/drawing/2014/main" id="{007A8087-02B3-B770-82A7-DA8B86AEA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26247" y="422185"/>
            <a:ext cx="7315200" cy="7315200"/>
          </a:xfrm>
          <a:prstGeom prst="rect">
            <a:avLst/>
          </a:prstGeom>
        </p:spPr>
      </p:pic>
      <p:pic>
        <p:nvPicPr>
          <p:cNvPr id="60" name="Graphic 59" descr="Speech with solid fill">
            <a:extLst>
              <a:ext uri="{FF2B5EF4-FFF2-40B4-BE49-F238E27FC236}">
                <a16:creationId xmlns:a16="http://schemas.microsoft.com/office/drawing/2014/main" id="{61893B82-7188-B70A-7CCF-3EDEBA3F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2962" y="-900167"/>
            <a:ext cx="7315200" cy="7315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22AC4-AF0B-2E7D-8660-6D15AFB6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To Say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2B316-D6E3-2106-C042-67996C665998}"/>
              </a:ext>
            </a:extLst>
          </p:cNvPr>
          <p:cNvGrpSpPr/>
          <p:nvPr/>
        </p:nvGrpSpPr>
        <p:grpSpPr>
          <a:xfrm>
            <a:off x="1746952" y="3111591"/>
            <a:ext cx="5216064" cy="340439"/>
            <a:chOff x="636141" y="4088541"/>
            <a:chExt cx="4411274" cy="340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C6838-627D-EB0E-41F8-794AC7AE1CDE}"/>
                </a:ext>
              </a:extLst>
            </p:cNvPr>
            <p:cNvSpPr txBox="1"/>
            <p:nvPr/>
          </p:nvSpPr>
          <p:spPr>
            <a:xfrm>
              <a:off x="932616" y="4088541"/>
              <a:ext cx="411479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“I’m so sorry this has happened”</a:t>
              </a:r>
            </a:p>
          </p:txBody>
        </p:sp>
        <p:pic>
          <p:nvPicPr>
            <p:cNvPr id="6" name="Graphic 5" descr="Checkmark with solid fill">
              <a:extLst>
                <a:ext uri="{FF2B5EF4-FFF2-40B4-BE49-F238E27FC236}">
                  <a16:creationId xmlns:a16="http://schemas.microsoft.com/office/drawing/2014/main" id="{4D6911B3-EA2A-CB36-C3D3-95976193B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141" y="4154660"/>
              <a:ext cx="274320" cy="27432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51FCA-5088-EEE7-DEAB-FB8AB679AA5F}"/>
              </a:ext>
            </a:extLst>
          </p:cNvPr>
          <p:cNvGrpSpPr/>
          <p:nvPr/>
        </p:nvGrpSpPr>
        <p:grpSpPr>
          <a:xfrm>
            <a:off x="1746953" y="3589414"/>
            <a:ext cx="5191507" cy="278075"/>
            <a:chOff x="6868876" y="4180874"/>
            <a:chExt cx="4390506" cy="2780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488C60-55F9-1BC3-88F4-2D154A8998BF}"/>
                </a:ext>
              </a:extLst>
            </p:cNvPr>
            <p:cNvSpPr txBox="1"/>
            <p:nvPr/>
          </p:nvSpPr>
          <p:spPr>
            <a:xfrm>
              <a:off x="7144582" y="4180874"/>
              <a:ext cx="41148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“What do you need?”</a:t>
              </a:r>
            </a:p>
          </p:txBody>
        </p:sp>
        <p:pic>
          <p:nvPicPr>
            <p:cNvPr id="10" name="Graphic 9" descr="Checkmark with solid fill">
              <a:extLst>
                <a:ext uri="{FF2B5EF4-FFF2-40B4-BE49-F238E27FC236}">
                  <a16:creationId xmlns:a16="http://schemas.microsoft.com/office/drawing/2014/main" id="{D6818054-485B-F732-64B4-CFF380DD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68876" y="4184629"/>
              <a:ext cx="274320" cy="2743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756910-987E-F2E5-FAAE-5B004773E0CB}"/>
              </a:ext>
            </a:extLst>
          </p:cNvPr>
          <p:cNvGrpSpPr/>
          <p:nvPr/>
        </p:nvGrpSpPr>
        <p:grpSpPr>
          <a:xfrm>
            <a:off x="1746952" y="4454303"/>
            <a:ext cx="5216065" cy="320040"/>
            <a:chOff x="6868876" y="5550146"/>
            <a:chExt cx="4411275" cy="3200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90A124-E8CC-584A-400B-DBFB7D2C7914}"/>
                </a:ext>
              </a:extLst>
            </p:cNvPr>
            <p:cNvSpPr txBox="1"/>
            <p:nvPr/>
          </p:nvSpPr>
          <p:spPr>
            <a:xfrm>
              <a:off x="7165351" y="5550146"/>
              <a:ext cx="41148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Lead with open-ended questions when possible</a:t>
              </a:r>
            </a:p>
          </p:txBody>
        </p:sp>
        <p:pic>
          <p:nvPicPr>
            <p:cNvPr id="13" name="Graphic 12" descr="Checkmark with solid fill">
              <a:extLst>
                <a:ext uri="{FF2B5EF4-FFF2-40B4-BE49-F238E27FC236}">
                  <a16:creationId xmlns:a16="http://schemas.microsoft.com/office/drawing/2014/main" id="{C659FAB4-EBED-67F0-5B4B-1F2B459B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68876" y="5595866"/>
              <a:ext cx="274320" cy="2743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4D559A-A6D7-2140-5806-C3CEA7BC412C}"/>
              </a:ext>
            </a:extLst>
          </p:cNvPr>
          <p:cNvGrpSpPr/>
          <p:nvPr/>
        </p:nvGrpSpPr>
        <p:grpSpPr>
          <a:xfrm>
            <a:off x="1746952" y="4028765"/>
            <a:ext cx="5210908" cy="276999"/>
            <a:chOff x="640502" y="5595866"/>
            <a:chExt cx="4406914" cy="2769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08F1BF-B7E1-CED5-4E17-7A46226708F8}"/>
                </a:ext>
              </a:extLst>
            </p:cNvPr>
            <p:cNvSpPr txBox="1"/>
            <p:nvPr/>
          </p:nvSpPr>
          <p:spPr>
            <a:xfrm>
              <a:off x="932616" y="5595866"/>
              <a:ext cx="41148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“Is it all right if I help you with…?”</a:t>
              </a:r>
            </a:p>
          </p:txBody>
        </p:sp>
        <p:pic>
          <p:nvPicPr>
            <p:cNvPr id="16" name="Graphic 15" descr="Checkmark with solid fill">
              <a:extLst>
                <a:ext uri="{FF2B5EF4-FFF2-40B4-BE49-F238E27FC236}">
                  <a16:creationId xmlns:a16="http://schemas.microsoft.com/office/drawing/2014/main" id="{B2D2DF27-6CA7-C424-9E36-50E3FE562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0502" y="5595866"/>
              <a:ext cx="274320" cy="2743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CFADBE-DE20-8A2E-3343-9BEAF7CC89EF}"/>
              </a:ext>
            </a:extLst>
          </p:cNvPr>
          <p:cNvGrpSpPr/>
          <p:nvPr/>
        </p:nvGrpSpPr>
        <p:grpSpPr>
          <a:xfrm>
            <a:off x="1746953" y="2684075"/>
            <a:ext cx="5191510" cy="306437"/>
            <a:chOff x="6868876" y="2685535"/>
            <a:chExt cx="4390508" cy="30643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2D9699-14F6-2B36-0AAF-29B95BD4F1F9}"/>
                </a:ext>
              </a:extLst>
            </p:cNvPr>
            <p:cNvSpPr txBox="1"/>
            <p:nvPr/>
          </p:nvSpPr>
          <p:spPr>
            <a:xfrm>
              <a:off x="7144584" y="2685535"/>
              <a:ext cx="41148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“I can’t imagine what this is like for you”</a:t>
              </a:r>
            </a:p>
          </p:txBody>
        </p:sp>
        <p:pic>
          <p:nvPicPr>
            <p:cNvPr id="19" name="Graphic 18" descr="Checkmark with solid fill">
              <a:extLst>
                <a:ext uri="{FF2B5EF4-FFF2-40B4-BE49-F238E27FC236}">
                  <a16:creationId xmlns:a16="http://schemas.microsoft.com/office/drawing/2014/main" id="{1193C285-5450-F185-F25D-ACDA138A6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68876" y="2717652"/>
              <a:ext cx="274320" cy="2743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45F827-8F31-8AB7-4DAD-9A26DE95F54A}"/>
              </a:ext>
            </a:extLst>
          </p:cNvPr>
          <p:cNvGrpSpPr/>
          <p:nvPr/>
        </p:nvGrpSpPr>
        <p:grpSpPr>
          <a:xfrm>
            <a:off x="1746952" y="2232317"/>
            <a:ext cx="5216066" cy="313891"/>
            <a:chOff x="636141" y="2868471"/>
            <a:chExt cx="4411276" cy="31389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F35894-9E88-86F0-7ECE-B16AF6F154F3}"/>
                </a:ext>
              </a:extLst>
            </p:cNvPr>
            <p:cNvSpPr txBox="1"/>
            <p:nvPr/>
          </p:nvSpPr>
          <p:spPr>
            <a:xfrm>
              <a:off x="932617" y="2868471"/>
              <a:ext cx="41148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“I’m sorry for your pain”</a:t>
              </a:r>
            </a:p>
          </p:txBody>
        </p:sp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AC438464-D765-B32B-F4D6-C2C2C26C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6141" y="2908042"/>
              <a:ext cx="274320" cy="27432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FD5FC0-A7E2-8D05-0325-0B01710CED70}"/>
              </a:ext>
            </a:extLst>
          </p:cNvPr>
          <p:cNvGrpSpPr/>
          <p:nvPr/>
        </p:nvGrpSpPr>
        <p:grpSpPr>
          <a:xfrm>
            <a:off x="6447337" y="1614009"/>
            <a:ext cx="3039676" cy="278879"/>
            <a:chOff x="6465140" y="1204421"/>
            <a:chExt cx="3039676" cy="27887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940E5D-6B0C-B316-7CB1-47CA6BB3CE0A}"/>
                </a:ext>
              </a:extLst>
            </p:cNvPr>
            <p:cNvSpPr txBox="1"/>
            <p:nvPr/>
          </p:nvSpPr>
          <p:spPr>
            <a:xfrm>
              <a:off x="6761616" y="1204421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“I understand”</a:t>
              </a:r>
            </a:p>
          </p:txBody>
        </p:sp>
        <p:pic>
          <p:nvPicPr>
            <p:cNvPr id="62" name="Graphic 61" descr="Close with solid fill">
              <a:extLst>
                <a:ext uri="{FF2B5EF4-FFF2-40B4-BE49-F238E27FC236}">
                  <a16:creationId xmlns:a16="http://schemas.microsoft.com/office/drawing/2014/main" id="{21958849-76E4-8082-6D2B-FB870CB43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5140" y="1208980"/>
              <a:ext cx="274320" cy="27432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88A7B8C-711B-C7D7-6820-CB9EE47BB1D2}"/>
              </a:ext>
            </a:extLst>
          </p:cNvPr>
          <p:cNvGrpSpPr/>
          <p:nvPr/>
        </p:nvGrpSpPr>
        <p:grpSpPr>
          <a:xfrm>
            <a:off x="6447337" y="2176849"/>
            <a:ext cx="3039675" cy="276999"/>
            <a:chOff x="6465140" y="1663008"/>
            <a:chExt cx="3039675" cy="27699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CC89C65-DF23-5A69-DBD1-E96A32E8EFB9}"/>
                </a:ext>
              </a:extLst>
            </p:cNvPr>
            <p:cNvSpPr txBox="1"/>
            <p:nvPr/>
          </p:nvSpPr>
          <p:spPr>
            <a:xfrm>
              <a:off x="6761615" y="1663008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“You’re strong”</a:t>
              </a:r>
            </a:p>
          </p:txBody>
        </p:sp>
        <p:pic>
          <p:nvPicPr>
            <p:cNvPr id="64" name="Graphic 63" descr="Close with solid fill">
              <a:extLst>
                <a:ext uri="{FF2B5EF4-FFF2-40B4-BE49-F238E27FC236}">
                  <a16:creationId xmlns:a16="http://schemas.microsoft.com/office/drawing/2014/main" id="{7655370D-BFE2-9EFF-033E-7C8FBD3D6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5140" y="1665687"/>
              <a:ext cx="274320" cy="27432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BC66A12-A9F3-FD69-1FD7-A600F899C2A7}"/>
              </a:ext>
            </a:extLst>
          </p:cNvPr>
          <p:cNvGrpSpPr/>
          <p:nvPr/>
        </p:nvGrpSpPr>
        <p:grpSpPr>
          <a:xfrm>
            <a:off x="6447337" y="1053049"/>
            <a:ext cx="3018905" cy="276999"/>
            <a:chOff x="6465140" y="787849"/>
            <a:chExt cx="3018905" cy="27699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4BAA628-B994-FA00-C12E-E18665B513BF}"/>
                </a:ext>
              </a:extLst>
            </p:cNvPr>
            <p:cNvSpPr txBox="1"/>
            <p:nvPr/>
          </p:nvSpPr>
          <p:spPr>
            <a:xfrm>
              <a:off x="6740845" y="787849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“Don’t feel bad”</a:t>
              </a:r>
            </a:p>
          </p:txBody>
        </p:sp>
        <p:pic>
          <p:nvPicPr>
            <p:cNvPr id="66" name="Graphic 65" descr="Close with solid fill">
              <a:extLst>
                <a:ext uri="{FF2B5EF4-FFF2-40B4-BE49-F238E27FC236}">
                  <a16:creationId xmlns:a16="http://schemas.microsoft.com/office/drawing/2014/main" id="{325A5317-1CB0-3321-D096-74BBCE028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5140" y="788073"/>
              <a:ext cx="274320" cy="27432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3407E01-FFEF-0683-6072-7E236662D267}"/>
              </a:ext>
            </a:extLst>
          </p:cNvPr>
          <p:cNvGrpSpPr/>
          <p:nvPr/>
        </p:nvGrpSpPr>
        <p:grpSpPr>
          <a:xfrm>
            <a:off x="6447337" y="3309511"/>
            <a:ext cx="3035314" cy="276999"/>
            <a:chOff x="6462703" y="2473277"/>
            <a:chExt cx="3035314" cy="27699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23CB0C-7ADA-230D-269A-34561E23B18E}"/>
                </a:ext>
              </a:extLst>
            </p:cNvPr>
            <p:cNvSpPr txBox="1"/>
            <p:nvPr/>
          </p:nvSpPr>
          <p:spPr>
            <a:xfrm>
              <a:off x="6754817" y="2473277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“Don’t cry”</a:t>
              </a:r>
            </a:p>
          </p:txBody>
        </p:sp>
        <p:pic>
          <p:nvPicPr>
            <p:cNvPr id="68" name="Graphic 67" descr="Close with solid fill">
              <a:extLst>
                <a:ext uri="{FF2B5EF4-FFF2-40B4-BE49-F238E27FC236}">
                  <a16:creationId xmlns:a16="http://schemas.microsoft.com/office/drawing/2014/main" id="{AD2CB8EE-22F0-9712-81F5-040A5EE7B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2703" y="2474616"/>
              <a:ext cx="274320" cy="27432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EA21DE-1CA8-F052-F33D-90C87AC2D8B1}"/>
              </a:ext>
            </a:extLst>
          </p:cNvPr>
          <p:cNvGrpSpPr/>
          <p:nvPr/>
        </p:nvGrpSpPr>
        <p:grpSpPr>
          <a:xfrm>
            <a:off x="6447337" y="2737809"/>
            <a:ext cx="3018907" cy="287740"/>
            <a:chOff x="6462703" y="2066740"/>
            <a:chExt cx="3018907" cy="28774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87E56D-45CD-0E61-9022-D981C58DC000}"/>
                </a:ext>
              </a:extLst>
            </p:cNvPr>
            <p:cNvSpPr txBox="1"/>
            <p:nvPr/>
          </p:nvSpPr>
          <p:spPr>
            <a:xfrm>
              <a:off x="6738410" y="2077481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“You’ll get through this”</a:t>
              </a:r>
            </a:p>
          </p:txBody>
        </p:sp>
        <p:pic>
          <p:nvPicPr>
            <p:cNvPr id="70" name="Graphic 69" descr="Close with solid fill">
              <a:extLst>
                <a:ext uri="{FF2B5EF4-FFF2-40B4-BE49-F238E27FC236}">
                  <a16:creationId xmlns:a16="http://schemas.microsoft.com/office/drawing/2014/main" id="{BD4084AE-8167-614B-8141-55A8D438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2703" y="2066740"/>
              <a:ext cx="274320" cy="274320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49B136A-53A0-2AA5-EBBD-6C0C5F24A5ED}"/>
              </a:ext>
            </a:extLst>
          </p:cNvPr>
          <p:cNvGrpSpPr/>
          <p:nvPr/>
        </p:nvGrpSpPr>
        <p:grpSpPr>
          <a:xfrm>
            <a:off x="8619149" y="1264559"/>
            <a:ext cx="3018907" cy="276999"/>
            <a:chOff x="6485908" y="2941409"/>
            <a:chExt cx="3018907" cy="276999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E85BFA5-F1F0-6BC7-BA57-89BD94D9BDF2}"/>
                </a:ext>
              </a:extLst>
            </p:cNvPr>
            <p:cNvSpPr txBox="1"/>
            <p:nvPr/>
          </p:nvSpPr>
          <p:spPr>
            <a:xfrm>
              <a:off x="6761615" y="2941409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“It’s God’s will”</a:t>
              </a:r>
            </a:p>
          </p:txBody>
        </p:sp>
        <p:pic>
          <p:nvPicPr>
            <p:cNvPr id="72" name="Graphic 71" descr="Close with solid fill">
              <a:extLst>
                <a:ext uri="{FF2B5EF4-FFF2-40B4-BE49-F238E27FC236}">
                  <a16:creationId xmlns:a16="http://schemas.microsoft.com/office/drawing/2014/main" id="{05AA6D84-52EF-9657-418B-0CF0DD792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85908" y="2942748"/>
              <a:ext cx="274320" cy="27432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42EB3CA-7838-FBF1-66E2-BFE213091B33}"/>
              </a:ext>
            </a:extLst>
          </p:cNvPr>
          <p:cNvGrpSpPr/>
          <p:nvPr/>
        </p:nvGrpSpPr>
        <p:grpSpPr>
          <a:xfrm>
            <a:off x="8619149" y="2460031"/>
            <a:ext cx="3035314" cy="286481"/>
            <a:chOff x="6469501" y="3722770"/>
            <a:chExt cx="3035314" cy="28648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098147A-B7D4-58A9-3665-D186B478D36B}"/>
                </a:ext>
              </a:extLst>
            </p:cNvPr>
            <p:cNvSpPr txBox="1"/>
            <p:nvPr/>
          </p:nvSpPr>
          <p:spPr>
            <a:xfrm>
              <a:off x="6761615" y="3732252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“At least you still have…”</a:t>
              </a:r>
            </a:p>
          </p:txBody>
        </p:sp>
        <p:pic>
          <p:nvPicPr>
            <p:cNvPr id="74" name="Graphic 73" descr="Close with solid fill">
              <a:extLst>
                <a:ext uri="{FF2B5EF4-FFF2-40B4-BE49-F238E27FC236}">
                  <a16:creationId xmlns:a16="http://schemas.microsoft.com/office/drawing/2014/main" id="{624B0B24-DADB-8C4D-8C95-74FC1807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9501" y="3722770"/>
              <a:ext cx="274320" cy="27432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F0F62A0-E6BF-74F0-0601-CDCB38BE8600}"/>
              </a:ext>
            </a:extLst>
          </p:cNvPr>
          <p:cNvGrpSpPr/>
          <p:nvPr/>
        </p:nvGrpSpPr>
        <p:grpSpPr>
          <a:xfrm>
            <a:off x="8619149" y="1862295"/>
            <a:ext cx="3018907" cy="276999"/>
            <a:chOff x="6462703" y="3343601"/>
            <a:chExt cx="3018907" cy="27699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B491C4F-8F87-8BDA-3CF5-52EE72EC15E9}"/>
                </a:ext>
              </a:extLst>
            </p:cNvPr>
            <p:cNvSpPr txBox="1"/>
            <p:nvPr/>
          </p:nvSpPr>
          <p:spPr>
            <a:xfrm>
              <a:off x="6738410" y="3343601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“It could be worse ”</a:t>
              </a:r>
            </a:p>
          </p:txBody>
        </p:sp>
        <p:pic>
          <p:nvPicPr>
            <p:cNvPr id="76" name="Graphic 75" descr="Close with solid fill">
              <a:extLst>
                <a:ext uri="{FF2B5EF4-FFF2-40B4-BE49-F238E27FC236}">
                  <a16:creationId xmlns:a16="http://schemas.microsoft.com/office/drawing/2014/main" id="{69C15044-C9AB-5A1A-6876-46F373FA0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62703" y="3344940"/>
              <a:ext cx="274320" cy="274320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D5C839E-04A5-C83C-6707-AC705EF44C44}"/>
              </a:ext>
            </a:extLst>
          </p:cNvPr>
          <p:cNvGrpSpPr/>
          <p:nvPr/>
        </p:nvGrpSpPr>
        <p:grpSpPr>
          <a:xfrm>
            <a:off x="8619149" y="3067249"/>
            <a:ext cx="3018907" cy="276999"/>
            <a:chOff x="6476946" y="4217754"/>
            <a:chExt cx="3018907" cy="27699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337CE2F-0882-ED14-830E-756FD4B09B5B}"/>
                </a:ext>
              </a:extLst>
            </p:cNvPr>
            <p:cNvSpPr txBox="1"/>
            <p:nvPr/>
          </p:nvSpPr>
          <p:spPr>
            <a:xfrm>
              <a:off x="6752653" y="4217754"/>
              <a:ext cx="2743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“Everything will be okay”</a:t>
              </a:r>
            </a:p>
          </p:txBody>
        </p:sp>
        <p:pic>
          <p:nvPicPr>
            <p:cNvPr id="78" name="Graphic 77" descr="Close with solid fill">
              <a:extLst>
                <a:ext uri="{FF2B5EF4-FFF2-40B4-BE49-F238E27FC236}">
                  <a16:creationId xmlns:a16="http://schemas.microsoft.com/office/drawing/2014/main" id="{7E837F4D-50F4-8202-97CF-B5736BC7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76946" y="4219093"/>
              <a:ext cx="27432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3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5EFA106-6EDA-43EB-E828-F90EEE2210E5}"/>
              </a:ext>
            </a:extLst>
          </p:cNvPr>
          <p:cNvSpPr/>
          <p:nvPr/>
        </p:nvSpPr>
        <p:spPr>
          <a:xfrm>
            <a:off x="5283762" y="4327932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AE4E39-65C8-0AEF-A41E-8B7964C3134A}"/>
              </a:ext>
            </a:extLst>
          </p:cNvPr>
          <p:cNvSpPr/>
          <p:nvPr/>
        </p:nvSpPr>
        <p:spPr>
          <a:xfrm>
            <a:off x="8432471" y="-1793908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7393592-5BC9-923C-9934-5B3953EC1800}"/>
              </a:ext>
            </a:extLst>
          </p:cNvPr>
          <p:cNvSpPr txBox="1">
            <a:spLocks/>
          </p:cNvSpPr>
          <p:nvPr/>
        </p:nvSpPr>
        <p:spPr>
          <a:xfrm>
            <a:off x="375622" y="656028"/>
            <a:ext cx="11436694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1"/>
              </a:buClr>
              <a:buSzPts val="29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7DD05-9918-8C50-6367-F437253C4F71}"/>
              </a:ext>
            </a:extLst>
          </p:cNvPr>
          <p:cNvSpPr/>
          <p:nvPr/>
        </p:nvSpPr>
        <p:spPr>
          <a:xfrm>
            <a:off x="-2054465" y="-138157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77;p4">
            <a:extLst>
              <a:ext uri="{FF2B5EF4-FFF2-40B4-BE49-F238E27FC236}">
                <a16:creationId xmlns:a16="http://schemas.microsoft.com/office/drawing/2014/main" id="{E072B160-E59F-221E-89CB-5795BD28EF49}"/>
              </a:ext>
            </a:extLst>
          </p:cNvPr>
          <p:cNvSpPr txBox="1"/>
          <p:nvPr/>
        </p:nvSpPr>
        <p:spPr>
          <a:xfrm>
            <a:off x="3641930" y="3198188"/>
            <a:ext cx="490814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Role Play Activity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Google Shape;777;p4">
            <a:extLst>
              <a:ext uri="{FF2B5EF4-FFF2-40B4-BE49-F238E27FC236}">
                <a16:creationId xmlns:a16="http://schemas.microsoft.com/office/drawing/2014/main" id="{9CC1DA51-2304-CC69-E354-B887AB6F7FCE}"/>
              </a:ext>
            </a:extLst>
          </p:cNvPr>
          <p:cNvSpPr txBox="1"/>
          <p:nvPr/>
        </p:nvSpPr>
        <p:spPr>
          <a:xfrm>
            <a:off x="3641930" y="2546418"/>
            <a:ext cx="4908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spc="-150" dirty="0">
                <a:solidFill>
                  <a:srgbClr val="991B1E"/>
                </a:solidFill>
                <a:ea typeface="Lato"/>
                <a:cs typeface="Lato"/>
                <a:sym typeface="Lato"/>
              </a:rPr>
              <a:t>Let’s Try it out</a:t>
            </a:r>
            <a:endParaRPr sz="4000" spc="-150" dirty="0"/>
          </a:p>
        </p:txBody>
      </p:sp>
    </p:spTree>
    <p:extLst>
      <p:ext uri="{BB962C8B-B14F-4D97-AF65-F5344CB8AC3E}">
        <p14:creationId xmlns:p14="http://schemas.microsoft.com/office/powerpoint/2010/main" val="32391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" descr="A picture containing text, vector graphics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390" t="19673" r="35784" b="58679"/>
          <a:stretch/>
        </p:blipFill>
        <p:spPr>
          <a:xfrm rot="2219482">
            <a:off x="-47285" y="4206935"/>
            <a:ext cx="1255444" cy="237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78013" t="-500" r="4295" b="79517"/>
          <a:stretch/>
        </p:blipFill>
        <p:spPr>
          <a:xfrm rot="-9302763">
            <a:off x="8264492" y="-356982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195" t="58173" r="17113" b="20844"/>
          <a:stretch/>
        </p:blipFill>
        <p:spPr>
          <a:xfrm rot="-3138157">
            <a:off x="10587725" y="3637323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476" t="59453" r="32833" b="19563"/>
          <a:stretch/>
        </p:blipFill>
        <p:spPr>
          <a:xfrm rot="1886006">
            <a:off x="-294147" y="2060089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 descr="A yellow logo on a black backgroun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22099" r="54362" b="79672"/>
          <a:stretch/>
        </p:blipFill>
        <p:spPr>
          <a:xfrm rot="381586">
            <a:off x="3577333" y="4880245"/>
            <a:ext cx="2005753" cy="224239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2944228" y="3215366"/>
            <a:ext cx="63035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invite you to move during today’s session. Stand and/or stretch in a manner that feels best for you.</a:t>
            </a:r>
            <a:endParaRPr/>
          </a:p>
        </p:txBody>
      </p:sp>
      <p:sp>
        <p:nvSpPr>
          <p:cNvPr id="138" name="Google Shape;138;p1"/>
          <p:cNvSpPr txBox="1"/>
          <p:nvPr/>
        </p:nvSpPr>
        <p:spPr>
          <a:xfrm>
            <a:off x="3641930" y="2462357"/>
            <a:ext cx="49081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Stretch Break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" descr="Wheelchair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6421" y="4950677"/>
            <a:ext cx="2145606" cy="214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 descr="Man with cane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60388">
            <a:off x="9520493" y="5078264"/>
            <a:ext cx="1950459" cy="19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2624" r="74836" b="79629"/>
          <a:stretch/>
        </p:blipFill>
        <p:spPr>
          <a:xfrm rot="10800000">
            <a:off x="3762236" y="-388296"/>
            <a:ext cx="1853602" cy="216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53983" t="121" r="23476" b="79507"/>
          <a:stretch/>
        </p:blipFill>
        <p:spPr>
          <a:xfrm rot="8163255">
            <a:off x="-163009" y="331838"/>
            <a:ext cx="1811346" cy="211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Yoga outl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242862">
            <a:off x="10725498" y="2135521"/>
            <a:ext cx="1774203" cy="177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 descr="Yoga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9679" y="5095166"/>
            <a:ext cx="1924597" cy="19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3336" t="79398" r="74124" b="231"/>
          <a:stretch/>
        </p:blipFill>
        <p:spPr>
          <a:xfrm rot="-9635833">
            <a:off x="10127444" y="-278276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78597" t="78794" r="-1136" b="834"/>
          <a:stretch/>
        </p:blipFill>
        <p:spPr>
          <a:xfrm rot="-306360">
            <a:off x="7466337" y="4768410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 descr="Woman Shrugging outlin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0581277">
            <a:off x="6108547" y="-160599"/>
            <a:ext cx="1935568" cy="193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 descr="Run outlin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826627">
            <a:off x="1621020" y="-280674"/>
            <a:ext cx="1811346" cy="1811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3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82D607-720F-AF88-2D02-B959DA995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669" y="1198406"/>
            <a:ext cx="5629021" cy="2230594"/>
          </a:xfrm>
        </p:spPr>
        <p:txBody>
          <a:bodyPr/>
          <a:lstStyle/>
          <a:p>
            <a:r>
              <a:rPr lang="en-US" sz="4800" dirty="0"/>
              <a:t>Part III- Individual &amp; Team Well-Being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FEC28-6D9D-F419-9F52-6430F4D22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3645673"/>
            <a:ext cx="4973278" cy="762650"/>
          </a:xfrm>
        </p:spPr>
        <p:txBody>
          <a:bodyPr/>
          <a:lstStyle/>
          <a:p>
            <a:r>
              <a:rPr lang="en-US" sz="1600" b="1" dirty="0"/>
              <a:t>Actions can be taken before, during, and after </a:t>
            </a:r>
            <a:r>
              <a:rPr lang="en-US" sz="1600" dirty="0"/>
              <a:t>an incident to help manage emotional impact of disaster response work </a:t>
            </a:r>
          </a:p>
          <a:p>
            <a:endParaRPr lang="en-US" sz="1600" dirty="0"/>
          </a:p>
          <a:p>
            <a:r>
              <a:rPr lang="en-US" sz="1600" b="1" dirty="0"/>
              <a:t>Knowing possible psychological and physiological symptoms</a:t>
            </a:r>
            <a:r>
              <a:rPr lang="en-US" sz="1600" dirty="0"/>
              <a:t> of disaster trauma helps manage impact</a:t>
            </a:r>
          </a:p>
          <a:p>
            <a:endParaRPr lang="en-US" sz="1600" dirty="0"/>
          </a:p>
          <a:p>
            <a:r>
              <a:rPr lang="en-US" sz="1600" b="1" dirty="0"/>
              <a:t>Learn to manage stress:</a:t>
            </a:r>
          </a:p>
          <a:p>
            <a:pPr marL="285750" indent="-285750"/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CERT volunteers for themselves</a:t>
            </a:r>
          </a:p>
          <a:p>
            <a:pPr marL="285750" indent="-285750"/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CERT leaders during response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697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0AAA87-89B1-C3E7-2085-9FC629B43F12}"/>
              </a:ext>
            </a:extLst>
          </p:cNvPr>
          <p:cNvCxnSpPr>
            <a:stCxn id="7" idx="3"/>
          </p:cNvCxnSpPr>
          <p:nvPr/>
        </p:nvCxnSpPr>
        <p:spPr>
          <a:xfrm flipH="1">
            <a:off x="6705600" y="1887550"/>
            <a:ext cx="434757" cy="6561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9C8B87-F1F5-3A90-D10A-2CBCF05693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7FE22-8A0E-83F7-2D54-8DFC9A9F3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to Reduce Stress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AD1578-A096-749F-3BBE-EC6FBD94A55E}"/>
              </a:ext>
            </a:extLst>
          </p:cNvPr>
          <p:cNvSpPr/>
          <p:nvPr/>
        </p:nvSpPr>
        <p:spPr>
          <a:xfrm>
            <a:off x="3281573" y="1094337"/>
            <a:ext cx="1264184" cy="12641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Get enough sleep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86B457-A6A6-A3CA-BE9D-268F9315D89D}"/>
              </a:ext>
            </a:extLst>
          </p:cNvPr>
          <p:cNvSpPr/>
          <p:nvPr/>
        </p:nvSpPr>
        <p:spPr>
          <a:xfrm>
            <a:off x="1135745" y="2463219"/>
            <a:ext cx="1931562" cy="193156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Allow yourself to receive as well as give </a:t>
            </a:r>
          </a:p>
          <a:p>
            <a:pPr algn="ctr"/>
            <a:endParaRPr lang="en-US" sz="506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ECED92-6518-90DD-7F70-8BB584E04100}"/>
              </a:ext>
            </a:extLst>
          </p:cNvPr>
          <p:cNvSpPr/>
          <p:nvPr/>
        </p:nvSpPr>
        <p:spPr>
          <a:xfrm>
            <a:off x="3281573" y="4988256"/>
            <a:ext cx="1598031" cy="1598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Connect with others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D0B11A-2E59-F11E-DED1-0CC3EA419DEE}"/>
              </a:ext>
            </a:extLst>
          </p:cNvPr>
          <p:cNvSpPr/>
          <p:nvPr/>
        </p:nvSpPr>
        <p:spPr>
          <a:xfrm>
            <a:off x="6955222" y="808501"/>
            <a:ext cx="1264184" cy="1264184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Exercise regularly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EFD099-AB4D-0365-43B7-15E8254FCD8B}"/>
              </a:ext>
            </a:extLst>
          </p:cNvPr>
          <p:cNvSpPr/>
          <p:nvPr/>
        </p:nvSpPr>
        <p:spPr>
          <a:xfrm>
            <a:off x="9731052" y="1709078"/>
            <a:ext cx="1678318" cy="16783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Balance work, play, and rest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4C6EBA-A1AA-F620-08E5-32D157A5D518}"/>
              </a:ext>
            </a:extLst>
          </p:cNvPr>
          <p:cNvSpPr/>
          <p:nvPr/>
        </p:nvSpPr>
        <p:spPr>
          <a:xfrm>
            <a:off x="9496874" y="4264489"/>
            <a:ext cx="1426470" cy="142647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Eat a balanced diet </a:t>
            </a:r>
          </a:p>
        </p:txBody>
      </p:sp>
      <p:sp>
        <p:nvSpPr>
          <p:cNvPr id="10" name="Oval 35">
            <a:extLst>
              <a:ext uri="{FF2B5EF4-FFF2-40B4-BE49-F238E27FC236}">
                <a16:creationId xmlns:a16="http://schemas.microsoft.com/office/drawing/2014/main" id="{E38A2706-5E87-9866-72FA-EA70C7BD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682" y="2358521"/>
            <a:ext cx="2785684" cy="278717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34290" tIns="17145" rIns="34290" bIns="17145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How to Reduce Stress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C1C8DA-2C0C-8987-3907-0D417FD816AD}"/>
              </a:ext>
            </a:extLst>
          </p:cNvPr>
          <p:cNvSpPr/>
          <p:nvPr/>
        </p:nvSpPr>
        <p:spPr>
          <a:xfrm>
            <a:off x="7587314" y="5159817"/>
            <a:ext cx="1426470" cy="14264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Use spiritual resources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C2A26A-E2D8-8C9A-F885-181EF1B3F06C}"/>
              </a:ext>
            </a:extLst>
          </p:cNvPr>
          <p:cNvCxnSpPr>
            <a:cxnSpLocks/>
            <a:stCxn id="4" idx="5"/>
            <a:endCxn id="10" idx="1"/>
          </p:cNvCxnSpPr>
          <p:nvPr/>
        </p:nvCxnSpPr>
        <p:spPr>
          <a:xfrm>
            <a:off x="4360622" y="2173386"/>
            <a:ext cx="760014" cy="5933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FB1E7F-F2A7-8EDA-6D88-897D10CD864E}"/>
              </a:ext>
            </a:extLst>
          </p:cNvPr>
          <p:cNvCxnSpPr>
            <a:stCxn id="5" idx="6"/>
            <a:endCxn id="10" idx="2"/>
          </p:cNvCxnSpPr>
          <p:nvPr/>
        </p:nvCxnSpPr>
        <p:spPr>
          <a:xfrm>
            <a:off x="3067307" y="3429000"/>
            <a:ext cx="1645375" cy="323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0EE67A-A951-D80D-B0E3-BFCB45ED1CC4}"/>
              </a:ext>
            </a:extLst>
          </p:cNvPr>
          <p:cNvCxnSpPr>
            <a:endCxn id="10" idx="3"/>
          </p:cNvCxnSpPr>
          <p:nvPr/>
        </p:nvCxnSpPr>
        <p:spPr>
          <a:xfrm flipV="1">
            <a:off x="4545757" y="4737522"/>
            <a:ext cx="574879" cy="422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F4788-B677-B72E-4656-9A92D46B2305}"/>
              </a:ext>
            </a:extLst>
          </p:cNvPr>
          <p:cNvCxnSpPr>
            <a:stCxn id="10" idx="6"/>
            <a:endCxn id="8" idx="2"/>
          </p:cNvCxnSpPr>
          <p:nvPr/>
        </p:nvCxnSpPr>
        <p:spPr>
          <a:xfrm flipV="1">
            <a:off x="7498366" y="2548237"/>
            <a:ext cx="2232686" cy="12038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C8E9C-1B96-7FA6-462C-2A3B019DC8A8}"/>
              </a:ext>
            </a:extLst>
          </p:cNvPr>
          <p:cNvCxnSpPr>
            <a:cxnSpLocks/>
            <a:stCxn id="10" idx="5"/>
            <a:endCxn id="12" idx="1"/>
          </p:cNvCxnSpPr>
          <p:nvPr/>
        </p:nvCxnSpPr>
        <p:spPr>
          <a:xfrm>
            <a:off x="7090412" y="4737522"/>
            <a:ext cx="705804" cy="6311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6F1133-1359-6634-D16F-3723E6CC2247}"/>
              </a:ext>
            </a:extLst>
          </p:cNvPr>
          <p:cNvCxnSpPr>
            <a:cxnSpLocks/>
          </p:cNvCxnSpPr>
          <p:nvPr/>
        </p:nvCxnSpPr>
        <p:spPr>
          <a:xfrm>
            <a:off x="7422324" y="4264489"/>
            <a:ext cx="2074550" cy="473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1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B4408-08F3-B32B-BF3E-DC2585157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Take Care of Yourself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775DACD3-5577-A7EC-FEB1-A7B08523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b="3207"/>
          <a:stretch>
            <a:fillRect/>
          </a:stretch>
        </p:blipFill>
        <p:spPr>
          <a:xfrm>
            <a:off x="6464300" y="913189"/>
            <a:ext cx="5171619" cy="4839911"/>
          </a:xfrm>
          <a:prstGeom prst="ellipse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57AFF4-62E7-213D-545F-6A8B55603B62}"/>
              </a:ext>
            </a:extLst>
          </p:cNvPr>
          <p:cNvSpPr>
            <a:spLocks noGrp="1"/>
          </p:cNvSpPr>
          <p:nvPr/>
        </p:nvSpPr>
        <p:spPr>
          <a:xfrm>
            <a:off x="384175" y="1616821"/>
            <a:ext cx="5711825" cy="4595746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 aware of trauma that can follow a disaster </a:t>
            </a:r>
          </a:p>
          <a:p>
            <a:endParaRPr lang="en-US" dirty="0"/>
          </a:p>
          <a:p>
            <a:r>
              <a:rPr lang="en-US" dirty="0"/>
              <a:t>Explain to family members and friends what you need:</a:t>
            </a:r>
          </a:p>
          <a:p>
            <a:endParaRPr lang="en-US" dirty="0"/>
          </a:p>
          <a:p>
            <a:pPr lvl="1"/>
            <a:r>
              <a:rPr lang="en-US" dirty="0"/>
              <a:t>Listen when you want to talk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Don’t force yourself to talk until you are ready </a:t>
            </a:r>
          </a:p>
        </p:txBody>
      </p:sp>
    </p:spTree>
    <p:extLst>
      <p:ext uri="{BB962C8B-B14F-4D97-AF65-F5344CB8AC3E}">
        <p14:creationId xmlns:p14="http://schemas.microsoft.com/office/powerpoint/2010/main" val="24749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6E64C-7C7A-5B02-459E-40DFA7E67A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activity provides you with the opportunity to identify self-care tools you can use before and during a crisis so that you are ready to respond during an emergency </a:t>
            </a:r>
          </a:p>
          <a:p>
            <a:r>
              <a:rPr lang="en-US" dirty="0"/>
              <a:t>Complete this exercise individually and at your own pace. When everyone has finished, you will have the opportunity to share your responses with the class if you would like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3AD55-71FF-3F92-A210-1B976CBFD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Self-Care Toolkit– Part 1: Self-Assessment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D7406D7-91C8-0C7C-5218-01E09033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55" y="511013"/>
            <a:ext cx="4335843" cy="5611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6638F6-5E0C-1DCD-209E-4BC660A733DE}"/>
              </a:ext>
            </a:extLst>
          </p:cNvPr>
          <p:cNvSpPr txBox="1"/>
          <p:nvPr/>
        </p:nvSpPr>
        <p:spPr>
          <a:xfrm>
            <a:off x="495302" y="5367793"/>
            <a:ext cx="4898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Please take about 5 minutes to complete Part 1 of the Self-Care Toolkit Worksheet</a:t>
            </a:r>
          </a:p>
        </p:txBody>
      </p:sp>
    </p:spTree>
    <p:extLst>
      <p:ext uri="{BB962C8B-B14F-4D97-AF65-F5344CB8AC3E}">
        <p14:creationId xmlns:p14="http://schemas.microsoft.com/office/powerpoint/2010/main" val="73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5EFA106-6EDA-43EB-E828-F90EEE2210E5}"/>
              </a:ext>
            </a:extLst>
          </p:cNvPr>
          <p:cNvSpPr/>
          <p:nvPr/>
        </p:nvSpPr>
        <p:spPr>
          <a:xfrm>
            <a:off x="5283762" y="4327932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AE4E39-65C8-0AEF-A41E-8B7964C3134A}"/>
              </a:ext>
            </a:extLst>
          </p:cNvPr>
          <p:cNvSpPr/>
          <p:nvPr/>
        </p:nvSpPr>
        <p:spPr>
          <a:xfrm>
            <a:off x="8432471" y="-1793908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7393592-5BC9-923C-9934-5B3953EC1800}"/>
              </a:ext>
            </a:extLst>
          </p:cNvPr>
          <p:cNvSpPr txBox="1">
            <a:spLocks/>
          </p:cNvSpPr>
          <p:nvPr/>
        </p:nvSpPr>
        <p:spPr>
          <a:xfrm>
            <a:off x="375622" y="656028"/>
            <a:ext cx="11436694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1"/>
              </a:buClr>
              <a:buSzPts val="29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7DD05-9918-8C50-6367-F437253C4F71}"/>
              </a:ext>
            </a:extLst>
          </p:cNvPr>
          <p:cNvSpPr/>
          <p:nvPr/>
        </p:nvSpPr>
        <p:spPr>
          <a:xfrm>
            <a:off x="-2054465" y="-138157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77;p4">
            <a:extLst>
              <a:ext uri="{FF2B5EF4-FFF2-40B4-BE49-F238E27FC236}">
                <a16:creationId xmlns:a16="http://schemas.microsoft.com/office/drawing/2014/main" id="{E072B160-E59F-221E-89CB-5795BD28EF49}"/>
              </a:ext>
            </a:extLst>
          </p:cNvPr>
          <p:cNvSpPr txBox="1"/>
          <p:nvPr/>
        </p:nvSpPr>
        <p:spPr>
          <a:xfrm>
            <a:off x="3641930" y="3198188"/>
            <a:ext cx="490814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Self-Care Toolkit– Part 1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did you notice?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did you feel?</a:t>
            </a:r>
          </a:p>
        </p:txBody>
      </p:sp>
      <p:sp>
        <p:nvSpPr>
          <p:cNvPr id="16" name="Google Shape;777;p4">
            <a:extLst>
              <a:ext uri="{FF2B5EF4-FFF2-40B4-BE49-F238E27FC236}">
                <a16:creationId xmlns:a16="http://schemas.microsoft.com/office/drawing/2014/main" id="{9CC1DA51-2304-CC69-E354-B887AB6F7FCE}"/>
              </a:ext>
            </a:extLst>
          </p:cNvPr>
          <p:cNvSpPr txBox="1"/>
          <p:nvPr/>
        </p:nvSpPr>
        <p:spPr>
          <a:xfrm>
            <a:off x="3641930" y="2546418"/>
            <a:ext cx="4908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spc="-150" dirty="0">
                <a:solidFill>
                  <a:srgbClr val="991B1E"/>
                </a:solidFill>
                <a:ea typeface="Lato"/>
                <a:cs typeface="Lato"/>
                <a:sym typeface="Lato"/>
              </a:rPr>
              <a:t>Pair Share</a:t>
            </a:r>
            <a:endParaRPr sz="4000" spc="-150" dirty="0"/>
          </a:p>
        </p:txBody>
      </p:sp>
    </p:spTree>
    <p:extLst>
      <p:ext uri="{BB962C8B-B14F-4D97-AF65-F5344CB8AC3E}">
        <p14:creationId xmlns:p14="http://schemas.microsoft.com/office/powerpoint/2010/main" val="16167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6E64C-7C7A-5B02-459E-40DFA7E67A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activity provides you with the opportunity to identify self-care tools you can use before and during a crisis so that you are ready to respond during an emergency </a:t>
            </a:r>
          </a:p>
          <a:p>
            <a:r>
              <a:rPr lang="en-US" dirty="0"/>
              <a:t>Complete this exercise individually and at your own pace. When everyone has finished, you will have the opportunity to share your responses with the class if you would like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3AD55-71FF-3F92-A210-1B976CBFD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Self-Care Toolkit – Part 2: Self-Assessment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406D7-91C8-0C7C-5218-01E09033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0855" y="511013"/>
            <a:ext cx="4335843" cy="5611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6638F6-5E0C-1DCD-209E-4BC660A733DE}"/>
              </a:ext>
            </a:extLst>
          </p:cNvPr>
          <p:cNvSpPr txBox="1"/>
          <p:nvPr/>
        </p:nvSpPr>
        <p:spPr>
          <a:xfrm>
            <a:off x="495302" y="5367793"/>
            <a:ext cx="4898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Please take about 5 minutes to complete Part 2 of the Self-Care Toolkit Worksheet</a:t>
            </a:r>
          </a:p>
        </p:txBody>
      </p:sp>
    </p:spTree>
    <p:extLst>
      <p:ext uri="{BB962C8B-B14F-4D97-AF65-F5344CB8AC3E}">
        <p14:creationId xmlns:p14="http://schemas.microsoft.com/office/powerpoint/2010/main" val="25154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5EFA106-6EDA-43EB-E828-F90EEE2210E5}"/>
              </a:ext>
            </a:extLst>
          </p:cNvPr>
          <p:cNvSpPr/>
          <p:nvPr/>
        </p:nvSpPr>
        <p:spPr>
          <a:xfrm>
            <a:off x="5283762" y="4327932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AE4E39-65C8-0AEF-A41E-8B7964C3134A}"/>
              </a:ext>
            </a:extLst>
          </p:cNvPr>
          <p:cNvSpPr/>
          <p:nvPr/>
        </p:nvSpPr>
        <p:spPr>
          <a:xfrm>
            <a:off x="8432471" y="-1793908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7393592-5BC9-923C-9934-5B3953EC1800}"/>
              </a:ext>
            </a:extLst>
          </p:cNvPr>
          <p:cNvSpPr txBox="1">
            <a:spLocks/>
          </p:cNvSpPr>
          <p:nvPr/>
        </p:nvSpPr>
        <p:spPr>
          <a:xfrm>
            <a:off x="375622" y="656028"/>
            <a:ext cx="11436694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1"/>
              </a:buClr>
              <a:buSzPts val="29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7DD05-9918-8C50-6367-F437253C4F71}"/>
              </a:ext>
            </a:extLst>
          </p:cNvPr>
          <p:cNvSpPr/>
          <p:nvPr/>
        </p:nvSpPr>
        <p:spPr>
          <a:xfrm>
            <a:off x="-2054465" y="-138157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77;p4">
            <a:extLst>
              <a:ext uri="{FF2B5EF4-FFF2-40B4-BE49-F238E27FC236}">
                <a16:creationId xmlns:a16="http://schemas.microsoft.com/office/drawing/2014/main" id="{E072B160-E59F-221E-89CB-5795BD28EF49}"/>
              </a:ext>
            </a:extLst>
          </p:cNvPr>
          <p:cNvSpPr txBox="1"/>
          <p:nvPr/>
        </p:nvSpPr>
        <p:spPr>
          <a:xfrm>
            <a:off x="3641930" y="2637131"/>
            <a:ext cx="3991925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Self-Care Toolkit– Part 2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areas are you strong with?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areas need more help?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can you commit to changing within the next month?</a:t>
            </a:r>
          </a:p>
        </p:txBody>
      </p:sp>
      <p:sp>
        <p:nvSpPr>
          <p:cNvPr id="16" name="Google Shape;777;p4">
            <a:extLst>
              <a:ext uri="{FF2B5EF4-FFF2-40B4-BE49-F238E27FC236}">
                <a16:creationId xmlns:a16="http://schemas.microsoft.com/office/drawing/2014/main" id="{9CC1DA51-2304-CC69-E354-B887AB6F7FCE}"/>
              </a:ext>
            </a:extLst>
          </p:cNvPr>
          <p:cNvSpPr txBox="1"/>
          <p:nvPr/>
        </p:nvSpPr>
        <p:spPr>
          <a:xfrm>
            <a:off x="3641930" y="1985361"/>
            <a:ext cx="49081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spc="-150" dirty="0">
                <a:solidFill>
                  <a:srgbClr val="991B1E"/>
                </a:solidFill>
                <a:ea typeface="Lato"/>
                <a:cs typeface="Lato"/>
                <a:sym typeface="Lato"/>
              </a:rPr>
              <a:t>Pair Share</a:t>
            </a:r>
            <a:endParaRPr sz="4000" spc="-150" dirty="0"/>
          </a:p>
        </p:txBody>
      </p:sp>
    </p:spTree>
    <p:extLst>
      <p:ext uri="{BB962C8B-B14F-4D97-AF65-F5344CB8AC3E}">
        <p14:creationId xmlns:p14="http://schemas.microsoft.com/office/powerpoint/2010/main" val="7168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" descr="A picture containing text, vector graphics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390" t="19673" r="35784" b="58679"/>
          <a:stretch/>
        </p:blipFill>
        <p:spPr>
          <a:xfrm rot="2219482">
            <a:off x="-47285" y="4206935"/>
            <a:ext cx="1255444" cy="237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78013" t="-500" r="4295" b="79517"/>
          <a:stretch/>
        </p:blipFill>
        <p:spPr>
          <a:xfrm rot="-9302763">
            <a:off x="8264492" y="-356982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195" t="58173" r="17113" b="20844"/>
          <a:stretch/>
        </p:blipFill>
        <p:spPr>
          <a:xfrm rot="-3138157">
            <a:off x="10587725" y="3637323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" descr="A picture containing text, vector graphics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476" t="59453" r="32833" b="19563"/>
          <a:stretch/>
        </p:blipFill>
        <p:spPr>
          <a:xfrm rot="1886006">
            <a:off x="-294147" y="2060089"/>
            <a:ext cx="1601928" cy="245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 descr="A yellow logo on a black background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22099" r="54362" b="79672"/>
          <a:stretch/>
        </p:blipFill>
        <p:spPr>
          <a:xfrm rot="381586">
            <a:off x="3577333" y="4880245"/>
            <a:ext cx="2005753" cy="224239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 txBox="1"/>
          <p:nvPr/>
        </p:nvSpPr>
        <p:spPr>
          <a:xfrm>
            <a:off x="2944228" y="3215366"/>
            <a:ext cx="63035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invite you to move during today’s session. Stand and/or stretch in a manner that feels best for you.</a:t>
            </a:r>
            <a:endParaRPr/>
          </a:p>
        </p:txBody>
      </p:sp>
      <p:sp>
        <p:nvSpPr>
          <p:cNvPr id="138" name="Google Shape;138;p1"/>
          <p:cNvSpPr txBox="1"/>
          <p:nvPr/>
        </p:nvSpPr>
        <p:spPr>
          <a:xfrm>
            <a:off x="3641930" y="2462357"/>
            <a:ext cx="49081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91B1E"/>
                </a:solidFill>
                <a:latin typeface="Arial"/>
                <a:ea typeface="Arial"/>
                <a:cs typeface="Arial"/>
                <a:sym typeface="Arial"/>
              </a:rPr>
              <a:t>Stretch Break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" descr="Wheelchair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6421" y="4950677"/>
            <a:ext cx="2145606" cy="214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" descr="Man with cane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60388">
            <a:off x="9520493" y="5078264"/>
            <a:ext cx="1950459" cy="195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2624" r="74836" b="79629"/>
          <a:stretch/>
        </p:blipFill>
        <p:spPr>
          <a:xfrm rot="10800000">
            <a:off x="3762236" y="-388296"/>
            <a:ext cx="1853602" cy="216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53983" t="121" r="23476" b="79507"/>
          <a:stretch/>
        </p:blipFill>
        <p:spPr>
          <a:xfrm rot="8163255">
            <a:off x="-163009" y="331838"/>
            <a:ext cx="1811346" cy="211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Yoga outl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242862">
            <a:off x="10725498" y="2135521"/>
            <a:ext cx="1774203" cy="177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 descr="Yoga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9679" y="5095166"/>
            <a:ext cx="1924597" cy="19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3336" t="79398" r="74124" b="231"/>
          <a:stretch/>
        </p:blipFill>
        <p:spPr>
          <a:xfrm rot="-9635833">
            <a:off x="10127444" y="-278276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78597" t="78794" r="-1136" b="834"/>
          <a:stretch/>
        </p:blipFill>
        <p:spPr>
          <a:xfrm rot="-306360">
            <a:off x="7466337" y="4768410"/>
            <a:ext cx="2028252" cy="2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 descr="Woman Shrugging outlin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0581277">
            <a:off x="6108547" y="-160599"/>
            <a:ext cx="1935568" cy="193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 descr="Run outlin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826627">
            <a:off x="1621020" y="-280674"/>
            <a:ext cx="1811346" cy="181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DDA8D-0C0B-9324-E338-B4C37C342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Team Leaders Reduce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34B67-BB60-4ED8-B94E-0FDF50AD3112}"/>
              </a:ext>
            </a:extLst>
          </p:cNvPr>
          <p:cNvSpPr txBox="1"/>
          <p:nvPr/>
        </p:nvSpPr>
        <p:spPr>
          <a:xfrm>
            <a:off x="384587" y="1678054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Brief CERT personnel beforehand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Remember CERT is a team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Rest and regroup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Take breaks away from the incident site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Establish a culture of acceptance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Eat properly, stay hydrated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Be aware of changes in teammates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Rotate teams and duties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Phase out workers gradually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Defuse after shift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F142D-3EE3-A553-4C99-137D4DAF8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223" y="-1"/>
            <a:ext cx="500187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DD39-010E-A25F-4FFC-0AA8071BF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Unit Summary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4AD417-6238-2DE5-CB0A-52DFAF440EF7}"/>
              </a:ext>
            </a:extLst>
          </p:cNvPr>
          <p:cNvGrpSpPr/>
          <p:nvPr/>
        </p:nvGrpSpPr>
        <p:grpSpPr>
          <a:xfrm>
            <a:off x="593725" y="1545059"/>
            <a:ext cx="4983269" cy="864603"/>
            <a:chOff x="593725" y="1572784"/>
            <a:chExt cx="4983269" cy="86460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1C9EC96-6ECA-0DF5-A387-FCE7FFD97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1676123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AD0BC6-FC97-C060-6DFF-5417276432E1}"/>
                </a:ext>
              </a:extLst>
            </p:cNvPr>
            <p:cNvGrpSpPr/>
            <p:nvPr/>
          </p:nvGrpSpPr>
          <p:grpSpPr>
            <a:xfrm>
              <a:off x="1583549" y="1572784"/>
              <a:ext cx="3993445" cy="864603"/>
              <a:chOff x="1196899" y="1514449"/>
              <a:chExt cx="2865864" cy="52686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ED157F-29B7-FD45-95BF-90DE28259AB0}"/>
                  </a:ext>
                </a:extLst>
              </p:cNvPr>
              <p:cNvSpPr txBox="1"/>
              <p:nvPr/>
            </p:nvSpPr>
            <p:spPr>
              <a:xfrm>
                <a:off x="1196899" y="1717751"/>
                <a:ext cx="2865864" cy="323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Prepare yourself, as rescues may be unpleasant and uncomfortable </a:t>
                </a:r>
              </a:p>
            </p:txBody>
          </p:sp>
          <p:sp>
            <p:nvSpPr>
              <p:cNvPr id="8" name="Title 2">
                <a:extLst>
                  <a:ext uri="{FF2B5EF4-FFF2-40B4-BE49-F238E27FC236}">
                    <a16:creationId xmlns:a16="http://schemas.microsoft.com/office/drawing/2014/main" id="{EDEF2604-A23E-6F70-02CB-040C93248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1514449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Prepare yourself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152FF9-D100-7FF8-497B-A6696EF4C0CC}"/>
              </a:ext>
            </a:extLst>
          </p:cNvPr>
          <p:cNvGrpSpPr/>
          <p:nvPr/>
        </p:nvGrpSpPr>
        <p:grpSpPr>
          <a:xfrm>
            <a:off x="593725" y="2790017"/>
            <a:ext cx="4983269" cy="864603"/>
            <a:chOff x="593725" y="2730509"/>
            <a:chExt cx="4983269" cy="864603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06623BDF-64EB-ED2A-A8BE-ADF8D8BD94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2833848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6B6055-5C69-9C10-6C3A-E04CFFB550DB}"/>
                </a:ext>
              </a:extLst>
            </p:cNvPr>
            <p:cNvGrpSpPr/>
            <p:nvPr/>
          </p:nvGrpSpPr>
          <p:grpSpPr>
            <a:xfrm>
              <a:off x="1583549" y="2730509"/>
              <a:ext cx="3993445" cy="864603"/>
              <a:chOff x="1196899" y="2541801"/>
              <a:chExt cx="2865864" cy="52686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5DBE92-93E7-27DE-2AF5-C1563B2CAEB2}"/>
                  </a:ext>
                </a:extLst>
              </p:cNvPr>
              <p:cNvSpPr txBox="1"/>
              <p:nvPr/>
            </p:nvSpPr>
            <p:spPr>
              <a:xfrm>
                <a:off x="1196899" y="2745103"/>
                <a:ext cx="2865864" cy="323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Know the psychological and physiological symptoms of trauma </a:t>
                </a:r>
              </a:p>
            </p:txBody>
          </p:sp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B884FB2A-7417-D01D-9C0C-CCD7CEC654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2541801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Know the symptoms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873ABC-D4F3-30F8-3F02-97A88AD9EFCB}"/>
              </a:ext>
            </a:extLst>
          </p:cNvPr>
          <p:cNvGrpSpPr/>
          <p:nvPr/>
        </p:nvGrpSpPr>
        <p:grpSpPr>
          <a:xfrm>
            <a:off x="593725" y="4034975"/>
            <a:ext cx="4983269" cy="657925"/>
            <a:chOff x="593725" y="3860941"/>
            <a:chExt cx="4983269" cy="657925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7FE723C3-4C9A-012B-726F-293D2202D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3860941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3F5A058-CE74-D3CE-B986-2BE02431E11E}"/>
                </a:ext>
              </a:extLst>
            </p:cNvPr>
            <p:cNvGrpSpPr/>
            <p:nvPr/>
          </p:nvGrpSpPr>
          <p:grpSpPr>
            <a:xfrm>
              <a:off x="1583549" y="3897640"/>
              <a:ext cx="3993445" cy="584526"/>
              <a:chOff x="1196899" y="3569153"/>
              <a:chExt cx="2865864" cy="35619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0CD2B0-D088-8863-D54C-58C385D1F272}"/>
                  </a:ext>
                </a:extLst>
              </p:cNvPr>
              <p:cNvSpPr txBox="1"/>
              <p:nvPr/>
            </p:nvSpPr>
            <p:spPr>
              <a:xfrm>
                <a:off x="1196899" y="3772455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Understand the six emotional phases of a disaster </a:t>
                </a:r>
              </a:p>
            </p:txBody>
          </p:sp>
          <p:sp>
            <p:nvSpPr>
              <p:cNvPr id="18" name="Title 2">
                <a:extLst>
                  <a:ext uri="{FF2B5EF4-FFF2-40B4-BE49-F238E27FC236}">
                    <a16:creationId xmlns:a16="http://schemas.microsoft.com/office/drawing/2014/main" id="{7C2874CB-FC6D-71BE-F0C1-BDFF7E08D3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3569153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Understand emotions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154CE-3D38-54F7-16D3-0090A7EAC5C7}"/>
              </a:ext>
            </a:extLst>
          </p:cNvPr>
          <p:cNvGrpSpPr/>
          <p:nvPr/>
        </p:nvGrpSpPr>
        <p:grpSpPr>
          <a:xfrm>
            <a:off x="593725" y="5073256"/>
            <a:ext cx="4983269" cy="864603"/>
            <a:chOff x="593725" y="5073256"/>
            <a:chExt cx="4983269" cy="864603"/>
          </a:xfrm>
        </p:grpSpPr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F6FB435F-8D44-CEBF-40AA-E879AADC3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725" y="5176595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EE5FD9A-A429-E3AD-64ED-BBDB3B91A8FD}"/>
                </a:ext>
              </a:extLst>
            </p:cNvPr>
            <p:cNvGrpSpPr/>
            <p:nvPr/>
          </p:nvGrpSpPr>
          <p:grpSpPr>
            <a:xfrm>
              <a:off x="1583549" y="5073256"/>
              <a:ext cx="3993445" cy="864603"/>
              <a:chOff x="1196899" y="3569153"/>
              <a:chExt cx="2865864" cy="52686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E07A63-6809-E5ED-CDEC-90D5789E00DF}"/>
                  </a:ext>
                </a:extLst>
              </p:cNvPr>
              <p:cNvSpPr txBox="1"/>
              <p:nvPr/>
            </p:nvSpPr>
            <p:spPr>
              <a:xfrm>
                <a:off x="1196899" y="3772455"/>
                <a:ext cx="2865864" cy="3235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Take steps to reduce stress, which affects cognition, health, and interactions </a:t>
                </a:r>
              </a:p>
            </p:txBody>
          </p:sp>
          <p:sp>
            <p:nvSpPr>
              <p:cNvPr id="23" name="Title 2">
                <a:extLst>
                  <a:ext uri="{FF2B5EF4-FFF2-40B4-BE49-F238E27FC236}">
                    <a16:creationId xmlns:a16="http://schemas.microsoft.com/office/drawing/2014/main" id="{7C1DEEB7-EF24-D946-4BC7-828AB1E93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3569153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Reduce stress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1FA35C-E414-D2ED-02B8-48449654E7D7}"/>
              </a:ext>
            </a:extLst>
          </p:cNvPr>
          <p:cNvGrpSpPr/>
          <p:nvPr/>
        </p:nvGrpSpPr>
        <p:grpSpPr>
          <a:xfrm>
            <a:off x="6615007" y="1648398"/>
            <a:ext cx="4983269" cy="657925"/>
            <a:chOff x="6615007" y="1517333"/>
            <a:chExt cx="4983269" cy="65792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D6CCEAE4-9C5C-DA05-9ECF-BCF48BB95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5007" y="1517333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67A9274-7C74-B09E-111B-3EF6022A7F4F}"/>
                </a:ext>
              </a:extLst>
            </p:cNvPr>
            <p:cNvGrpSpPr/>
            <p:nvPr/>
          </p:nvGrpSpPr>
          <p:grpSpPr>
            <a:xfrm>
              <a:off x="7604831" y="1571921"/>
              <a:ext cx="3993445" cy="584526"/>
              <a:chOff x="1196899" y="1514449"/>
              <a:chExt cx="2865864" cy="35619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53860E-B764-0F45-8BA3-0C932D11EE8D}"/>
                  </a:ext>
                </a:extLst>
              </p:cNvPr>
              <p:cNvSpPr txBox="1"/>
              <p:nvPr/>
            </p:nvSpPr>
            <p:spPr>
              <a:xfrm>
                <a:off x="1196899" y="1717751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Stabilize individuals </a:t>
                </a:r>
              </a:p>
            </p:txBody>
          </p:sp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F2F96DB4-9376-356D-8AF8-66C1DA6550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1514449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stabilize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F15A1C-3423-2384-C8BE-6935B7A437C3}"/>
              </a:ext>
            </a:extLst>
          </p:cNvPr>
          <p:cNvGrpSpPr/>
          <p:nvPr/>
        </p:nvGrpSpPr>
        <p:grpSpPr>
          <a:xfrm>
            <a:off x="6615007" y="2707616"/>
            <a:ext cx="4983269" cy="657925"/>
            <a:chOff x="6615007" y="2675059"/>
            <a:chExt cx="4983269" cy="657925"/>
          </a:xfrm>
        </p:grpSpPr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8253D603-F147-2710-20BB-5C4F0E0092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5007" y="2675059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90F4C3B-34F8-F8D5-84DB-BFBF1A35D6E9}"/>
                </a:ext>
              </a:extLst>
            </p:cNvPr>
            <p:cNvGrpSpPr/>
            <p:nvPr/>
          </p:nvGrpSpPr>
          <p:grpSpPr>
            <a:xfrm>
              <a:off x="7604831" y="2729646"/>
              <a:ext cx="3993445" cy="584526"/>
              <a:chOff x="1196899" y="2541801"/>
              <a:chExt cx="2865864" cy="35619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4BABAF-AA76-6C0A-DB77-089AA6FEC9FD}"/>
                  </a:ext>
                </a:extLst>
              </p:cNvPr>
              <p:cNvSpPr txBox="1"/>
              <p:nvPr/>
            </p:nvSpPr>
            <p:spPr>
              <a:xfrm>
                <a:off x="1196899" y="2745103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Listen, protect, and connect to support survivors </a:t>
                </a:r>
              </a:p>
            </p:txBody>
          </p:sp>
          <p:sp>
            <p:nvSpPr>
              <p:cNvPr id="33" name="Title 2">
                <a:extLst>
                  <a:ext uri="{FF2B5EF4-FFF2-40B4-BE49-F238E27FC236}">
                    <a16:creationId xmlns:a16="http://schemas.microsoft.com/office/drawing/2014/main" id="{420FC087-0437-FE2A-567B-3B29FE38B9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2541801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Listen, protect, connect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FECB6B-8A45-8636-61F3-E7CF89195FF4}"/>
              </a:ext>
            </a:extLst>
          </p:cNvPr>
          <p:cNvGrpSpPr/>
          <p:nvPr/>
        </p:nvGrpSpPr>
        <p:grpSpPr>
          <a:xfrm>
            <a:off x="6615007" y="3766834"/>
            <a:ext cx="4983269" cy="657925"/>
            <a:chOff x="6615007" y="3832785"/>
            <a:chExt cx="4983269" cy="657925"/>
          </a:xfrm>
        </p:grpSpPr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EF901DC5-E4C4-89DC-4F29-668D9D8E6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5007" y="3832785"/>
              <a:ext cx="661320" cy="657925"/>
            </a:xfrm>
            <a:custGeom>
              <a:avLst/>
              <a:gdLst>
                <a:gd name="T0" fmla="*/ 176 w 353"/>
                <a:gd name="T1" fmla="*/ 221 h 353"/>
                <a:gd name="T2" fmla="*/ 102 w 353"/>
                <a:gd name="T3" fmla="*/ 147 h 353"/>
                <a:gd name="T4" fmla="*/ 96 w 353"/>
                <a:gd name="T5" fmla="*/ 145 h 353"/>
                <a:gd name="T6" fmla="*/ 88 w 353"/>
                <a:gd name="T7" fmla="*/ 153 h 353"/>
                <a:gd name="T8" fmla="*/ 90 w 353"/>
                <a:gd name="T9" fmla="*/ 158 h 353"/>
                <a:gd name="T10" fmla="*/ 170 w 353"/>
                <a:gd name="T11" fmla="*/ 239 h 353"/>
                <a:gd name="T12" fmla="*/ 176 w 353"/>
                <a:gd name="T13" fmla="*/ 241 h 353"/>
                <a:gd name="T14" fmla="*/ 182 w 353"/>
                <a:gd name="T15" fmla="*/ 238 h 353"/>
                <a:gd name="T16" fmla="*/ 182 w 353"/>
                <a:gd name="T17" fmla="*/ 238 h 353"/>
                <a:gd name="T18" fmla="*/ 316 w 353"/>
                <a:gd name="T19" fmla="*/ 98 h 353"/>
                <a:gd name="T20" fmla="*/ 316 w 353"/>
                <a:gd name="T21" fmla="*/ 98 h 353"/>
                <a:gd name="T22" fmla="*/ 328 w 353"/>
                <a:gd name="T23" fmla="*/ 86 h 353"/>
                <a:gd name="T24" fmla="*/ 327 w 353"/>
                <a:gd name="T25" fmla="*/ 86 h 353"/>
                <a:gd name="T26" fmla="*/ 351 w 353"/>
                <a:gd name="T27" fmla="*/ 62 h 353"/>
                <a:gd name="T28" fmla="*/ 351 w 353"/>
                <a:gd name="T29" fmla="*/ 62 h 353"/>
                <a:gd name="T30" fmla="*/ 353 w 353"/>
                <a:gd name="T31" fmla="*/ 56 h 353"/>
                <a:gd name="T32" fmla="*/ 345 w 353"/>
                <a:gd name="T33" fmla="*/ 48 h 353"/>
                <a:gd name="T34" fmla="*/ 339 w 353"/>
                <a:gd name="T35" fmla="*/ 51 h 353"/>
                <a:gd name="T36" fmla="*/ 339 w 353"/>
                <a:gd name="T37" fmla="*/ 51 h 353"/>
                <a:gd name="T38" fmla="*/ 318 w 353"/>
                <a:gd name="T39" fmla="*/ 72 h 353"/>
                <a:gd name="T40" fmla="*/ 318 w 353"/>
                <a:gd name="T41" fmla="*/ 72 h 353"/>
                <a:gd name="T42" fmla="*/ 307 w 353"/>
                <a:gd name="T43" fmla="*/ 84 h 353"/>
                <a:gd name="T44" fmla="*/ 307 w 353"/>
                <a:gd name="T45" fmla="*/ 84 h 353"/>
                <a:gd name="T46" fmla="*/ 176 w 353"/>
                <a:gd name="T47" fmla="*/ 221 h 353"/>
                <a:gd name="T48" fmla="*/ 339 w 353"/>
                <a:gd name="T49" fmla="*/ 109 h 353"/>
                <a:gd name="T50" fmla="*/ 327 w 353"/>
                <a:gd name="T51" fmla="*/ 109 h 353"/>
                <a:gd name="T52" fmla="*/ 325 w 353"/>
                <a:gd name="T53" fmla="*/ 117 h 353"/>
                <a:gd name="T54" fmla="*/ 325 w 353"/>
                <a:gd name="T55" fmla="*/ 117 h 353"/>
                <a:gd name="T56" fmla="*/ 337 w 353"/>
                <a:gd name="T57" fmla="*/ 177 h 353"/>
                <a:gd name="T58" fmla="*/ 176 w 353"/>
                <a:gd name="T59" fmla="*/ 337 h 353"/>
                <a:gd name="T60" fmla="*/ 16 w 353"/>
                <a:gd name="T61" fmla="*/ 177 h 353"/>
                <a:gd name="T62" fmla="*/ 176 w 353"/>
                <a:gd name="T63" fmla="*/ 16 h 353"/>
                <a:gd name="T64" fmla="*/ 292 w 353"/>
                <a:gd name="T65" fmla="*/ 65 h 353"/>
                <a:gd name="T66" fmla="*/ 292 w 353"/>
                <a:gd name="T67" fmla="*/ 65 h 353"/>
                <a:gd name="T68" fmla="*/ 303 w 353"/>
                <a:gd name="T69" fmla="*/ 65 h 353"/>
                <a:gd name="T70" fmla="*/ 303 w 353"/>
                <a:gd name="T71" fmla="*/ 54 h 353"/>
                <a:gd name="T72" fmla="*/ 302 w 353"/>
                <a:gd name="T73" fmla="*/ 53 h 353"/>
                <a:gd name="T74" fmla="*/ 176 w 353"/>
                <a:gd name="T75" fmla="*/ 0 h 353"/>
                <a:gd name="T76" fmla="*/ 0 w 353"/>
                <a:gd name="T77" fmla="*/ 177 h 353"/>
                <a:gd name="T78" fmla="*/ 176 w 353"/>
                <a:gd name="T79" fmla="*/ 353 h 353"/>
                <a:gd name="T80" fmla="*/ 353 w 353"/>
                <a:gd name="T81" fmla="*/ 177 h 353"/>
                <a:gd name="T82" fmla="*/ 341 w 353"/>
                <a:gd name="T83" fmla="*/ 112 h 353"/>
                <a:gd name="T84" fmla="*/ 339 w 353"/>
                <a:gd name="T85" fmla="*/ 10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3" h="353">
                  <a:moveTo>
                    <a:pt x="176" y="221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0" y="146"/>
                    <a:pt x="98" y="145"/>
                    <a:pt x="96" y="145"/>
                  </a:cubicBezTo>
                  <a:cubicBezTo>
                    <a:pt x="91" y="145"/>
                    <a:pt x="88" y="148"/>
                    <a:pt x="88" y="153"/>
                  </a:cubicBezTo>
                  <a:cubicBezTo>
                    <a:pt x="88" y="155"/>
                    <a:pt x="89" y="157"/>
                    <a:pt x="90" y="158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2" y="240"/>
                    <a:pt x="174" y="241"/>
                    <a:pt x="176" y="241"/>
                  </a:cubicBezTo>
                  <a:cubicBezTo>
                    <a:pt x="178" y="241"/>
                    <a:pt x="180" y="240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28" y="86"/>
                    <a:pt x="328" y="86"/>
                    <a:pt x="328" y="86"/>
                  </a:cubicBezTo>
                  <a:cubicBezTo>
                    <a:pt x="328" y="86"/>
                    <a:pt x="328" y="86"/>
                    <a:pt x="327" y="86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52" y="60"/>
                    <a:pt x="353" y="58"/>
                    <a:pt x="353" y="56"/>
                  </a:cubicBezTo>
                  <a:cubicBezTo>
                    <a:pt x="353" y="52"/>
                    <a:pt x="349" y="48"/>
                    <a:pt x="345" y="48"/>
                  </a:cubicBezTo>
                  <a:cubicBezTo>
                    <a:pt x="342" y="48"/>
                    <a:pt x="340" y="49"/>
                    <a:pt x="339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18" y="72"/>
                    <a:pt x="318" y="72"/>
                    <a:pt x="318" y="72"/>
                  </a:cubicBezTo>
                  <a:cubicBezTo>
                    <a:pt x="307" y="84"/>
                    <a:pt x="307" y="84"/>
                    <a:pt x="307" y="84"/>
                  </a:cubicBezTo>
                  <a:cubicBezTo>
                    <a:pt x="307" y="84"/>
                    <a:pt x="307" y="84"/>
                    <a:pt x="307" y="84"/>
                  </a:cubicBezTo>
                  <a:lnTo>
                    <a:pt x="176" y="221"/>
                  </a:lnTo>
                  <a:close/>
                  <a:moveTo>
                    <a:pt x="339" y="109"/>
                  </a:moveTo>
                  <a:cubicBezTo>
                    <a:pt x="335" y="106"/>
                    <a:pt x="330" y="106"/>
                    <a:pt x="327" y="109"/>
                  </a:cubicBezTo>
                  <a:cubicBezTo>
                    <a:pt x="325" y="111"/>
                    <a:pt x="324" y="115"/>
                    <a:pt x="325" y="117"/>
                  </a:cubicBezTo>
                  <a:cubicBezTo>
                    <a:pt x="325" y="117"/>
                    <a:pt x="325" y="117"/>
                    <a:pt x="325" y="117"/>
                  </a:cubicBezTo>
                  <a:cubicBezTo>
                    <a:pt x="333" y="136"/>
                    <a:pt x="337" y="156"/>
                    <a:pt x="337" y="177"/>
                  </a:cubicBezTo>
                  <a:cubicBezTo>
                    <a:pt x="337" y="265"/>
                    <a:pt x="265" y="337"/>
                    <a:pt x="176" y="337"/>
                  </a:cubicBezTo>
                  <a:cubicBezTo>
                    <a:pt x="88" y="337"/>
                    <a:pt x="16" y="265"/>
                    <a:pt x="16" y="177"/>
                  </a:cubicBezTo>
                  <a:cubicBezTo>
                    <a:pt x="16" y="88"/>
                    <a:pt x="88" y="16"/>
                    <a:pt x="176" y="16"/>
                  </a:cubicBezTo>
                  <a:cubicBezTo>
                    <a:pt x="222" y="16"/>
                    <a:pt x="262" y="35"/>
                    <a:pt x="292" y="65"/>
                  </a:cubicBezTo>
                  <a:cubicBezTo>
                    <a:pt x="292" y="65"/>
                    <a:pt x="292" y="65"/>
                    <a:pt x="292" y="65"/>
                  </a:cubicBezTo>
                  <a:cubicBezTo>
                    <a:pt x="295" y="68"/>
                    <a:pt x="300" y="68"/>
                    <a:pt x="303" y="65"/>
                  </a:cubicBezTo>
                  <a:cubicBezTo>
                    <a:pt x="306" y="62"/>
                    <a:pt x="306" y="57"/>
                    <a:pt x="303" y="54"/>
                  </a:cubicBezTo>
                  <a:cubicBezTo>
                    <a:pt x="302" y="53"/>
                    <a:pt x="302" y="53"/>
                    <a:pt x="302" y="53"/>
                  </a:cubicBezTo>
                  <a:cubicBezTo>
                    <a:pt x="270" y="20"/>
                    <a:pt x="225" y="0"/>
                    <a:pt x="176" y="0"/>
                  </a:cubicBezTo>
                  <a:cubicBezTo>
                    <a:pt x="79" y="0"/>
                    <a:pt x="0" y="79"/>
                    <a:pt x="0" y="177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7"/>
                  </a:cubicBezTo>
                  <a:cubicBezTo>
                    <a:pt x="353" y="154"/>
                    <a:pt x="348" y="132"/>
                    <a:pt x="341" y="112"/>
                  </a:cubicBezTo>
                  <a:cubicBezTo>
                    <a:pt x="340" y="111"/>
                    <a:pt x="340" y="110"/>
                    <a:pt x="339" y="10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8CFAB42-4F10-3962-3DEB-92A002E0949D}"/>
                </a:ext>
              </a:extLst>
            </p:cNvPr>
            <p:cNvGrpSpPr/>
            <p:nvPr/>
          </p:nvGrpSpPr>
          <p:grpSpPr>
            <a:xfrm>
              <a:off x="7604831" y="3887371"/>
              <a:ext cx="3993445" cy="584526"/>
              <a:chOff x="1196899" y="3569153"/>
              <a:chExt cx="2865864" cy="35619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B71DEA-37B1-B157-9255-0153A19F1BF7}"/>
                  </a:ext>
                </a:extLst>
              </p:cNvPr>
              <p:cNvSpPr txBox="1"/>
              <p:nvPr/>
            </p:nvSpPr>
            <p:spPr>
              <a:xfrm>
                <a:off x="1196899" y="3772455"/>
                <a:ext cx="2865864" cy="152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rgbClr val="777777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Be an empathetic listener </a:t>
                </a:r>
              </a:p>
            </p:txBody>
          </p:sp>
          <p:sp>
            <p:nvSpPr>
              <p:cNvPr id="38" name="Title 2">
                <a:extLst>
                  <a:ext uri="{FF2B5EF4-FFF2-40B4-BE49-F238E27FC236}">
                    <a16:creationId xmlns:a16="http://schemas.microsoft.com/office/drawing/2014/main" id="{7453FAB6-51BC-E7C9-36C5-6DF3CF84FF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6899" y="3569153"/>
                <a:ext cx="2865864" cy="15004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algn="ctr" defTabSz="1828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6000" b="1" kern="1200" cap="none" spc="-1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l"/>
                <a:r>
                  <a:rPr lang="en-US" sz="1600" cap="all" spc="20" dirty="0">
                    <a:solidFill>
                      <a:schemeClr val="tx1"/>
                    </a:solidFill>
                    <a:latin typeface="+mn-lt"/>
                  </a:rPr>
                  <a:t>empathy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8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B287E7-5B0D-491E-2BDA-B80827DC48E9}"/>
              </a:ext>
            </a:extLst>
          </p:cNvPr>
          <p:cNvSpPr/>
          <p:nvPr/>
        </p:nvSpPr>
        <p:spPr>
          <a:xfrm>
            <a:off x="0" y="5985655"/>
            <a:ext cx="12192000" cy="8707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D8D124-1731-F335-C99F-FCEE4A3EBD57}"/>
              </a:ext>
            </a:extLst>
          </p:cNvPr>
          <p:cNvSpPr txBox="1"/>
          <p:nvPr/>
        </p:nvSpPr>
        <p:spPr>
          <a:xfrm>
            <a:off x="-105817" y="6057404"/>
            <a:ext cx="120802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16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400" b="1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Serving Faculty, Staff, Post-docs | Cost-free, Confidential, Convenient</a:t>
            </a:r>
          </a:p>
          <a:p>
            <a:pPr marL="284163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Learn more at </a:t>
            </a:r>
            <a:r>
              <a:rPr lang="en-US" sz="1400" b="1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workwell.usc.edu </a:t>
            </a:r>
            <a:r>
              <a:rPr lang="en-US" sz="140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| Call all us 24/7 at </a:t>
            </a:r>
            <a:r>
              <a:rPr lang="en-US" sz="1400" b="1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213-821-0800</a:t>
            </a:r>
            <a:r>
              <a:rPr lang="en-US" sz="140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</a:rPr>
              <a:t> | Email us at </a:t>
            </a:r>
            <a:r>
              <a:rPr lang="en-US" sz="1400" b="1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WorkWell@usc.edu</a:t>
            </a:r>
            <a:endParaRPr lang="en-US" sz="1400" b="1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49E82C-4398-44F6-A463-821BA08B9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87" y="1088890"/>
            <a:ext cx="10985944" cy="25727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45BB63C-7C3E-4623-843C-C440C7CDF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69" y="3733374"/>
            <a:ext cx="10054847" cy="19936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404AA-667F-6195-52E8-EF4E6E98C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587" y="656028"/>
            <a:ext cx="3722718" cy="511013"/>
          </a:xfrm>
        </p:spPr>
        <p:txBody>
          <a:bodyPr/>
          <a:lstStyle/>
          <a:p>
            <a:r>
              <a:rPr lang="en-US" dirty="0"/>
              <a:t>Programs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481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14;p11">
            <a:extLst>
              <a:ext uri="{FF2B5EF4-FFF2-40B4-BE49-F238E27FC236}">
                <a16:creationId xmlns:a16="http://schemas.microsoft.com/office/drawing/2014/main" id="{4E546BE4-554C-0E94-B57D-0F16D7C41F13}"/>
              </a:ext>
            </a:extLst>
          </p:cNvPr>
          <p:cNvSpPr txBox="1"/>
          <p:nvPr/>
        </p:nvSpPr>
        <p:spPr>
          <a:xfrm>
            <a:off x="1773414" y="5078266"/>
            <a:ext cx="385869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Health &amp; Well-being Resources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Visit our website for Health &amp; Well-Being Resource Directory 2023, the WorkWell Guide, archives of webinars and talks, and tip sheets.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026;p11">
            <a:extLst>
              <a:ext uri="{FF2B5EF4-FFF2-40B4-BE49-F238E27FC236}">
                <a16:creationId xmlns:a16="http://schemas.microsoft.com/office/drawing/2014/main" id="{5BEC8550-48C1-95C4-334C-689E5A8F02B3}"/>
              </a:ext>
            </a:extLst>
          </p:cNvPr>
          <p:cNvSpPr txBox="1"/>
          <p:nvPr/>
        </p:nvSpPr>
        <p:spPr>
          <a:xfrm>
            <a:off x="7400083" y="1497985"/>
            <a:ext cx="3858691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>
              <a:spcAft>
                <a:spcPts val="600"/>
              </a:spcAft>
              <a:buClr>
                <a:srgbClr val="8A171A"/>
              </a:buClr>
              <a:buSzPts val="14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USC Healthy Campus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 comprehensive, collaborative, and long-term strategy to support the health of our Trojan Community across all domains of well-being. 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grass, outdoor, nature, house&#10;&#10;Description automatically generated">
            <a:extLst>
              <a:ext uri="{FF2B5EF4-FFF2-40B4-BE49-F238E27FC236}">
                <a16:creationId xmlns:a16="http://schemas.microsoft.com/office/drawing/2014/main" id="{324F660E-2C1E-7E4B-C05B-64449A2B2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19" y="3054305"/>
            <a:ext cx="1099194" cy="109728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B60AD580-F142-E61D-A8E7-FF600A103C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87" y="2970673"/>
            <a:ext cx="1261792" cy="1216508"/>
          </a:xfrm>
          <a:prstGeom prst="rect">
            <a:avLst/>
          </a:prstGeom>
        </p:spPr>
      </p:pic>
      <p:sp>
        <p:nvSpPr>
          <p:cNvPr id="1005" name="Google Shape;1005;p11"/>
          <p:cNvSpPr txBox="1">
            <a:spLocks noGrp="1"/>
          </p:cNvSpPr>
          <p:nvPr>
            <p:ph type="body" sz="quarter" idx="4294967295"/>
          </p:nvPr>
        </p:nvSpPr>
        <p:spPr>
          <a:xfrm>
            <a:off x="384587" y="656028"/>
            <a:ext cx="11436694" cy="51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</a:pPr>
            <a:r>
              <a:rPr lang="en-US" sz="1400" b="0" dirty="0"/>
              <a:t>Current and Upcoming Programs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FB583B-F21C-39FA-960E-6943CE9154C7}"/>
              </a:ext>
            </a:extLst>
          </p:cNvPr>
          <p:cNvSpPr/>
          <p:nvPr/>
        </p:nvSpPr>
        <p:spPr>
          <a:xfrm>
            <a:off x="442939" y="1293478"/>
            <a:ext cx="1097280" cy="1097280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48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39DE01-C786-6F3B-1D21-7A9876423EF4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1540219" y="1815621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22">
            <a:extLst>
              <a:ext uri="{FF2B5EF4-FFF2-40B4-BE49-F238E27FC236}">
                <a16:creationId xmlns:a16="http://schemas.microsoft.com/office/drawing/2014/main" id="{DB17E488-635B-5567-8E07-A26CAEB1F842}"/>
              </a:ext>
            </a:extLst>
          </p:cNvPr>
          <p:cNvSpPr txBox="1"/>
          <p:nvPr/>
        </p:nvSpPr>
        <p:spPr>
          <a:xfrm>
            <a:off x="1758502" y="3301460"/>
            <a:ext cx="3404542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WalkUSC</a:t>
            </a:r>
            <a:endParaRPr kumimoji="0" lang="en-US" sz="1800" b="1" i="0" u="none" strike="noStrike" kern="1200" cap="none" spc="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An on-campus walking program led by trained volunteer faculty and staff aimed at creating a culture of movement and social connection through group activity.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D51263-5DE8-F352-F985-249C82697C6F}"/>
              </a:ext>
            </a:extLst>
          </p:cNvPr>
          <p:cNvCxnSpPr>
            <a:cxnSpLocks/>
          </p:cNvCxnSpPr>
          <p:nvPr/>
        </p:nvCxnSpPr>
        <p:spPr>
          <a:xfrm flipV="1">
            <a:off x="1533016" y="3579055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E42D521-F9EA-B499-5FBF-0E51DEEC3B01}"/>
              </a:ext>
            </a:extLst>
          </p:cNvPr>
          <p:cNvSpPr/>
          <p:nvPr/>
        </p:nvSpPr>
        <p:spPr>
          <a:xfrm>
            <a:off x="442939" y="4852706"/>
            <a:ext cx="1097280" cy="1097280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63A10C-02EA-2872-4277-40C9358010A2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1540219" y="5374849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92257C0-9737-2DCB-4166-ADBFCFFF962D}"/>
              </a:ext>
            </a:extLst>
          </p:cNvPr>
          <p:cNvSpPr/>
          <p:nvPr/>
        </p:nvSpPr>
        <p:spPr>
          <a:xfrm>
            <a:off x="6026169" y="1293478"/>
            <a:ext cx="1097280" cy="1097280"/>
          </a:xfrm>
          <a:prstGeom prst="ellipse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7107F1-8E43-71DC-8BAC-93C9B930145A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7123449" y="1815621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91E46F5-D9ED-478E-408F-079F824EFC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601" y="3030287"/>
            <a:ext cx="1099194" cy="109728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22">
            <a:extLst>
              <a:ext uri="{FF2B5EF4-FFF2-40B4-BE49-F238E27FC236}">
                <a16:creationId xmlns:a16="http://schemas.microsoft.com/office/drawing/2014/main" id="{991C7098-A54D-D807-6889-AB29A9413F19}"/>
              </a:ext>
            </a:extLst>
          </p:cNvPr>
          <p:cNvSpPr txBox="1"/>
          <p:nvPr/>
        </p:nvSpPr>
        <p:spPr>
          <a:xfrm>
            <a:off x="7400083" y="3329820"/>
            <a:ext cx="3474721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Mental Health Awareness Month</a:t>
            </a:r>
          </a:p>
          <a:p>
            <a:pPr>
              <a:defRPr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A 5-week webinar series for USC faculty and staff to elevate mental health awareness and support at USC.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7DEA25-C7DA-DD40-FFBB-66C85B7BD095}"/>
              </a:ext>
            </a:extLst>
          </p:cNvPr>
          <p:cNvCxnSpPr>
            <a:cxnSpLocks/>
          </p:cNvCxnSpPr>
          <p:nvPr/>
        </p:nvCxnSpPr>
        <p:spPr>
          <a:xfrm flipV="1">
            <a:off x="7174598" y="3588949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008;p11">
            <a:extLst>
              <a:ext uri="{FF2B5EF4-FFF2-40B4-BE49-F238E27FC236}">
                <a16:creationId xmlns:a16="http://schemas.microsoft.com/office/drawing/2014/main" id="{97961172-39DB-958B-9192-829629726E63}"/>
              </a:ext>
            </a:extLst>
          </p:cNvPr>
          <p:cNvSpPr txBox="1"/>
          <p:nvPr/>
        </p:nvSpPr>
        <p:spPr>
          <a:xfrm>
            <a:off x="1758502" y="1544132"/>
            <a:ext cx="3858691" cy="11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  <a:buClr>
                <a:srgbClr val="8A171A"/>
              </a:buClr>
              <a:buSzPts val="14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Parent Connect Group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Resources for working parents to connect on our Slack Channel or drop-in group held every </a:t>
            </a:r>
            <a:r>
              <a:rPr lang="en-US" sz="1300" b="1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Wednesday at 12:15PM</a:t>
            </a: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. email us: </a:t>
            </a:r>
            <a:r>
              <a:rPr lang="en-US" sz="1300" u="sng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workwell@usc.edu</a:t>
            </a:r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for more information.</a:t>
            </a: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065021-1FA0-1718-D996-029F11630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23955"/>
          <a:stretch/>
        </p:blipFill>
        <p:spPr>
          <a:xfrm>
            <a:off x="6026169" y="4850555"/>
            <a:ext cx="1093986" cy="109728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TextBox 122">
            <a:extLst>
              <a:ext uri="{FF2B5EF4-FFF2-40B4-BE49-F238E27FC236}">
                <a16:creationId xmlns:a16="http://schemas.microsoft.com/office/drawing/2014/main" id="{6D4D3E8D-9AF3-5F64-B5BD-E8828740FC46}"/>
              </a:ext>
            </a:extLst>
          </p:cNvPr>
          <p:cNvSpPr txBox="1"/>
          <p:nvPr/>
        </p:nvSpPr>
        <p:spPr>
          <a:xfrm>
            <a:off x="7400083" y="5078266"/>
            <a:ext cx="3404542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 spc="20" dirty="0" err="1">
                <a:latin typeface="Lato" panose="020F0502020204030203" pitchFamily="34" charset="0"/>
              </a:rPr>
              <a:t>MoveWell</a:t>
            </a:r>
            <a:r>
              <a:rPr lang="en-US" sz="1800" b="1" spc="20" dirty="0">
                <a:latin typeface="Lato" panose="020F0502020204030203" pitchFamily="34" charset="0"/>
              </a:rPr>
              <a:t> at USC</a:t>
            </a:r>
          </a:p>
          <a:p>
            <a:r>
              <a:rPr lang="en-US" sz="1300" dirty="0">
                <a:solidFill>
                  <a:schemeClr val="dk1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</a:rPr>
              <a:t>Programs and resources to help USC faculty and staff move more throughout the day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937649-B5F6-DDE5-C91B-07E034BEA4E1}"/>
              </a:ext>
            </a:extLst>
          </p:cNvPr>
          <p:cNvCxnSpPr>
            <a:cxnSpLocks/>
          </p:cNvCxnSpPr>
          <p:nvPr/>
        </p:nvCxnSpPr>
        <p:spPr>
          <a:xfrm flipV="1">
            <a:off x="7116246" y="5371645"/>
            <a:ext cx="3474720" cy="264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B660B2-3356-3BD0-D97F-B496EB54AF53}"/>
              </a:ext>
            </a:extLst>
          </p:cNvPr>
          <p:cNvSpPr txBox="1"/>
          <p:nvPr/>
        </p:nvSpPr>
        <p:spPr>
          <a:xfrm>
            <a:off x="8002692" y="6298629"/>
            <a:ext cx="3971392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Learn more at </a:t>
            </a:r>
            <a:r>
              <a:rPr lang="en-US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  <a:hlinkClick r:id="rId11"/>
              </a:rPr>
              <a:t>workwell.usc.edu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1EDDD2-F356-87A9-C857-C9797938B405}"/>
              </a:ext>
            </a:extLst>
          </p:cNvPr>
          <p:cNvSpPr/>
          <p:nvPr/>
        </p:nvSpPr>
        <p:spPr>
          <a:xfrm>
            <a:off x="6627054" y="0"/>
            <a:ext cx="556494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01955-5646-8295-C2F0-5BAA5D981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Join our Mailing List!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23F6-9B4B-D022-BB3A-5996F7D0C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6" y="4532364"/>
            <a:ext cx="5399391" cy="762650"/>
          </a:xfrm>
        </p:spPr>
        <p:txBody>
          <a:bodyPr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Sign up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receive announcements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WorkWell Center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57832B-1DCC-C54E-79B5-25840973CF8E}"/>
              </a:ext>
            </a:extLst>
          </p:cNvPr>
          <p:cNvGrpSpPr/>
          <p:nvPr/>
        </p:nvGrpSpPr>
        <p:grpSpPr>
          <a:xfrm>
            <a:off x="7524339" y="1261330"/>
            <a:ext cx="3770377" cy="4335340"/>
            <a:chOff x="7749250" y="1187588"/>
            <a:chExt cx="3770377" cy="43353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5C08E3-44B7-A33D-C909-2A990D231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5977" y="1661942"/>
              <a:ext cx="3716922" cy="38609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93E701-C692-6BA0-F04D-EFD47D18015F}"/>
                </a:ext>
              </a:extLst>
            </p:cNvPr>
            <p:cNvSpPr txBox="1"/>
            <p:nvPr/>
          </p:nvSpPr>
          <p:spPr>
            <a:xfrm>
              <a:off x="7749250" y="1187588"/>
              <a:ext cx="3770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Scan the QR code to sign up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CB32C4-8C13-C7CA-955C-16898CB4129C}"/>
              </a:ext>
            </a:extLst>
          </p:cNvPr>
          <p:cNvSpPr txBox="1"/>
          <p:nvPr/>
        </p:nvSpPr>
        <p:spPr>
          <a:xfrm>
            <a:off x="604366" y="5540630"/>
            <a:ext cx="486728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Learn more at </a:t>
            </a:r>
            <a:r>
              <a:rPr lang="en-US" b="1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workwell.usc.edu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1DDEF-67A5-220B-0CB1-A34A7E67A0DA}"/>
              </a:ext>
            </a:extLst>
          </p:cNvPr>
          <p:cNvSpPr txBox="1"/>
          <p:nvPr/>
        </p:nvSpPr>
        <p:spPr>
          <a:xfrm>
            <a:off x="11536325" y="6533428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34</a:t>
            </a:fld>
            <a:endParaRPr lang="en-US" sz="1067" b="0" spc="4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1EDDD2-F356-87A9-C857-C9797938B405}"/>
              </a:ext>
            </a:extLst>
          </p:cNvPr>
          <p:cNvSpPr/>
          <p:nvPr/>
        </p:nvSpPr>
        <p:spPr>
          <a:xfrm>
            <a:off x="6627054" y="0"/>
            <a:ext cx="55649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01955-5646-8295-C2F0-5BAA5D981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Give us</a:t>
            </a:r>
          </a:p>
          <a:p>
            <a:r>
              <a:rPr lang="en-US" dirty="0"/>
              <a:t>Feedback!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23F6-9B4B-D022-BB3A-5996F7D0C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6" y="4532364"/>
            <a:ext cx="4727655" cy="76265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Please access the 10-item questionnaire to provide 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eedback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and evaluation.</a:t>
            </a:r>
          </a:p>
          <a:p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3E701-C692-6BA0-F04D-EFD47D18015F}"/>
              </a:ext>
            </a:extLst>
          </p:cNvPr>
          <p:cNvSpPr txBox="1"/>
          <p:nvPr/>
        </p:nvSpPr>
        <p:spPr>
          <a:xfrm>
            <a:off x="7629300" y="1039091"/>
            <a:ext cx="377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Scan the QR code to access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Evaluation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B32C4-8C13-C7CA-955C-16898CB4129C}"/>
              </a:ext>
            </a:extLst>
          </p:cNvPr>
          <p:cNvSpPr txBox="1"/>
          <p:nvPr/>
        </p:nvSpPr>
        <p:spPr>
          <a:xfrm>
            <a:off x="604366" y="5634243"/>
            <a:ext cx="5677681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Learn more about our services 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workwell.usc.edu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1DDEF-67A5-220B-0CB1-A34A7E67A0DA}"/>
              </a:ext>
            </a:extLst>
          </p:cNvPr>
          <p:cNvSpPr txBox="1"/>
          <p:nvPr/>
        </p:nvSpPr>
        <p:spPr>
          <a:xfrm>
            <a:off x="11536325" y="6533428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92F5A-FC14-4E83-B4CC-18F6C2D780A4}" type="slidenum">
              <a:rPr kumimoji="0" lang="en-US" sz="1067" b="0" i="0" u="none" strike="noStrike" kern="1200" cap="none" spc="4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67" b="0" i="0" u="none" strike="noStrike" kern="1200" cap="none" spc="4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3C9A182E-D338-A610-E1CC-EBF346BBE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53" y="1775237"/>
            <a:ext cx="4043672" cy="40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AAE2EC-E612-435C-658D-19B13DF48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0" y="1974409"/>
            <a:ext cx="4597400" cy="2976970"/>
          </a:xfrm>
        </p:spPr>
        <p:txBody>
          <a:bodyPr/>
          <a:lstStyle/>
          <a:p>
            <a:pPr>
              <a:lnSpc>
                <a:spcPts val="8000"/>
              </a:lnSpc>
            </a:pPr>
            <a:r>
              <a:rPr lang="en-US" sz="8000" spc="-300" dirty="0">
                <a:solidFill>
                  <a:schemeClr val="accent1"/>
                </a:solidFill>
              </a:rPr>
              <a:t>Thank</a:t>
            </a:r>
            <a:br>
              <a:rPr lang="en-US" sz="8000" spc="-300" dirty="0">
                <a:solidFill>
                  <a:schemeClr val="accent1"/>
                </a:solidFill>
              </a:rPr>
            </a:br>
            <a:r>
              <a:rPr lang="en-US" sz="8000" spc="-300" dirty="0">
                <a:solidFill>
                  <a:schemeClr val="accent1"/>
                </a:solidFill>
              </a:rPr>
              <a:t>You!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5884DE-515D-A063-0020-C3C43DD22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532" y="2159234"/>
            <a:ext cx="2476335" cy="403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50BCF-B76F-4094-FE3B-C8925CB3D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670" y="1195023"/>
            <a:ext cx="5504330" cy="2230594"/>
          </a:xfrm>
        </p:spPr>
        <p:txBody>
          <a:bodyPr/>
          <a:lstStyle/>
          <a:p>
            <a:r>
              <a:rPr lang="en-US" sz="4800" dirty="0"/>
              <a:t>Part I- Defining Traumatic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B1083-993F-A042-00F4-27DC78200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367" y="3534836"/>
            <a:ext cx="4771198" cy="2768981"/>
          </a:xfrm>
        </p:spPr>
        <p:txBody>
          <a:bodyPr/>
          <a:lstStyle/>
          <a:p>
            <a:r>
              <a:rPr lang="en-US" sz="1800" dirty="0"/>
              <a:t>an event experienced or witnessed in which people’s ability to cope is overwhelmed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Actual or potential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injury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to self or others</a:t>
            </a:r>
          </a:p>
          <a:p>
            <a:pPr marL="285750" indent="-285750"/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Destruction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of their homes, neighborhood, or value possessions</a:t>
            </a:r>
          </a:p>
          <a:p>
            <a:pPr marL="285750" indent="-285750"/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Loss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of contact with family or close friends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9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5EFA106-6EDA-43EB-E828-F90EEE2210E5}"/>
              </a:ext>
            </a:extLst>
          </p:cNvPr>
          <p:cNvSpPr/>
          <p:nvPr/>
        </p:nvSpPr>
        <p:spPr>
          <a:xfrm>
            <a:off x="5283762" y="5195048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AE4E39-65C8-0AEF-A41E-8B7964C3134A}"/>
              </a:ext>
            </a:extLst>
          </p:cNvPr>
          <p:cNvSpPr/>
          <p:nvPr/>
        </p:nvSpPr>
        <p:spPr>
          <a:xfrm>
            <a:off x="8432471" y="-1793908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7393592-5BC9-923C-9934-5B3953EC1800}"/>
              </a:ext>
            </a:extLst>
          </p:cNvPr>
          <p:cNvSpPr txBox="1">
            <a:spLocks/>
          </p:cNvSpPr>
          <p:nvPr/>
        </p:nvSpPr>
        <p:spPr>
          <a:xfrm>
            <a:off x="375622" y="656028"/>
            <a:ext cx="11436694" cy="511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1"/>
              </a:buClr>
              <a:buSzPts val="29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37DD05-9918-8C50-6367-F437253C4F71}"/>
              </a:ext>
            </a:extLst>
          </p:cNvPr>
          <p:cNvSpPr/>
          <p:nvPr/>
        </p:nvSpPr>
        <p:spPr>
          <a:xfrm>
            <a:off x="-2689365" y="-138157"/>
            <a:ext cx="5303520" cy="53035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777;p4">
            <a:extLst>
              <a:ext uri="{FF2B5EF4-FFF2-40B4-BE49-F238E27FC236}">
                <a16:creationId xmlns:a16="http://schemas.microsoft.com/office/drawing/2014/main" id="{E072B160-E59F-221E-89CB-5795BD28EF49}"/>
              </a:ext>
            </a:extLst>
          </p:cNvPr>
          <p:cNvSpPr txBox="1"/>
          <p:nvPr/>
        </p:nvSpPr>
        <p:spPr>
          <a:xfrm>
            <a:off x="3007030" y="2688602"/>
            <a:ext cx="6497188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What traumatic crises have you or someone you know experienced?</a:t>
            </a:r>
          </a:p>
          <a:p>
            <a:pPr marR="0" lvl="0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How did it affect you/them?</a:t>
            </a:r>
          </a:p>
          <a:p>
            <a:pPr marR="0" lvl="0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What kinds of support did you/them receive?</a:t>
            </a:r>
          </a:p>
          <a:p>
            <a:pPr marR="0" lvl="0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How effective was that support?</a:t>
            </a:r>
          </a:p>
          <a:p>
            <a:pPr marR="0" lvl="0" rtl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Lato"/>
                <a:cs typeface="Lato"/>
                <a:sym typeface="Lato"/>
              </a:rPr>
              <a:t>What other kinds of support would you have wanted?</a:t>
            </a:r>
          </a:p>
        </p:txBody>
      </p:sp>
      <p:sp>
        <p:nvSpPr>
          <p:cNvPr id="16" name="Google Shape;777;p4">
            <a:extLst>
              <a:ext uri="{FF2B5EF4-FFF2-40B4-BE49-F238E27FC236}">
                <a16:creationId xmlns:a16="http://schemas.microsoft.com/office/drawing/2014/main" id="{9CC1DA51-2304-CC69-E354-B887AB6F7FCE}"/>
              </a:ext>
            </a:extLst>
          </p:cNvPr>
          <p:cNvSpPr txBox="1"/>
          <p:nvPr/>
        </p:nvSpPr>
        <p:spPr>
          <a:xfrm>
            <a:off x="3007030" y="1365770"/>
            <a:ext cx="49081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spc="-150" dirty="0">
                <a:solidFill>
                  <a:srgbClr val="991B1E"/>
                </a:solidFill>
                <a:ea typeface="Lato"/>
                <a:cs typeface="Lato"/>
                <a:sym typeface="Lato"/>
              </a:rPr>
              <a:t>Individual Reflection &amp; Group Share</a:t>
            </a:r>
            <a:endParaRPr sz="3600" spc="-150" dirty="0"/>
          </a:p>
        </p:txBody>
      </p:sp>
    </p:spTree>
    <p:extLst>
      <p:ext uri="{BB962C8B-B14F-4D97-AF65-F5344CB8AC3E}">
        <p14:creationId xmlns:p14="http://schemas.microsoft.com/office/powerpoint/2010/main" val="23634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A2F5E-29BA-F6B3-D434-353210D2B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Causes of Disaster Reactions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66126D-114C-3F9B-B362-BE30FFA83AE5}"/>
              </a:ext>
            </a:extLst>
          </p:cNvPr>
          <p:cNvSpPr/>
          <p:nvPr/>
        </p:nvSpPr>
        <p:spPr>
          <a:xfrm>
            <a:off x="5826993" y="3076526"/>
            <a:ext cx="3200400" cy="3200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B883B-331B-54CC-9DE1-B9A90A97F59D}"/>
              </a:ext>
            </a:extLst>
          </p:cNvPr>
          <p:cNvSpPr txBox="1"/>
          <p:nvPr/>
        </p:nvSpPr>
        <p:spPr>
          <a:xfrm>
            <a:off x="6353809" y="4628951"/>
            <a:ext cx="213706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2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Assisting neighbors, friends, or coworkers who have also been injured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B731CB-16DF-63B1-9AF9-0A3D25117817}"/>
              </a:ext>
            </a:extLst>
          </p:cNvPr>
          <p:cNvSpPr/>
          <p:nvPr/>
        </p:nvSpPr>
        <p:spPr>
          <a:xfrm>
            <a:off x="3221252" y="1828800"/>
            <a:ext cx="3200400" cy="32004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79191-9FC1-18D4-B7AE-943D34ADC97B}"/>
              </a:ext>
            </a:extLst>
          </p:cNvPr>
          <p:cNvSpPr txBox="1"/>
          <p:nvPr/>
        </p:nvSpPr>
        <p:spPr>
          <a:xfrm>
            <a:off x="3951804" y="3649679"/>
            <a:ext cx="18128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2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Working in your neighborhood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0F5AD4-8AAE-67E9-4386-9698A2F37F3D}"/>
              </a:ext>
            </a:extLst>
          </p:cNvPr>
          <p:cNvSpPr/>
          <p:nvPr/>
        </p:nvSpPr>
        <p:spPr>
          <a:xfrm>
            <a:off x="457434" y="2692197"/>
            <a:ext cx="3200400" cy="320040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9D533-57D4-06CA-6FCF-1D9486D19624}"/>
              </a:ext>
            </a:extLst>
          </p:cNvPr>
          <p:cNvSpPr txBox="1"/>
          <p:nvPr/>
        </p:nvSpPr>
        <p:spPr>
          <a:xfrm>
            <a:off x="1143184" y="4483333"/>
            <a:ext cx="182889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Dealing with your own personal losses</a:t>
            </a:r>
          </a:p>
        </p:txBody>
      </p:sp>
      <p:pic>
        <p:nvPicPr>
          <p:cNvPr id="12" name="Graphic 11" descr="Open hand outline">
            <a:extLst>
              <a:ext uri="{FF2B5EF4-FFF2-40B4-BE49-F238E27FC236}">
                <a16:creationId xmlns:a16="http://schemas.microsoft.com/office/drawing/2014/main" id="{E366C0FE-894A-8D32-FA16-F86EF535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5139" y="3627570"/>
            <a:ext cx="914400" cy="914400"/>
          </a:xfrm>
          <a:prstGeom prst="rect">
            <a:avLst/>
          </a:prstGeom>
        </p:spPr>
      </p:pic>
      <p:pic>
        <p:nvPicPr>
          <p:cNvPr id="13" name="Graphic 12" descr="Wilting Pot Plant outline">
            <a:extLst>
              <a:ext uri="{FF2B5EF4-FFF2-40B4-BE49-F238E27FC236}">
                <a16:creationId xmlns:a16="http://schemas.microsoft.com/office/drawing/2014/main" id="{C40D43E7-E836-F5F1-0324-0353D2934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00433" y="3350259"/>
            <a:ext cx="914400" cy="914400"/>
          </a:xfrm>
          <a:prstGeom prst="rect">
            <a:avLst/>
          </a:prstGeom>
        </p:spPr>
      </p:pic>
      <p:pic>
        <p:nvPicPr>
          <p:cNvPr id="14" name="Graphic 13" descr="Neighborhood outline">
            <a:extLst>
              <a:ext uri="{FF2B5EF4-FFF2-40B4-BE49-F238E27FC236}">
                <a16:creationId xmlns:a16="http://schemas.microsoft.com/office/drawing/2014/main" id="{6B858FC6-670D-3EA8-FD1E-601B8D6F3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401021" y="2612238"/>
            <a:ext cx="914400" cy="9144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2A8C803-42E6-5E68-559B-C7B0FA7686BE}"/>
              </a:ext>
            </a:extLst>
          </p:cNvPr>
          <p:cNvSpPr/>
          <p:nvPr/>
        </p:nvSpPr>
        <p:spPr>
          <a:xfrm>
            <a:off x="8122076" y="1428551"/>
            <a:ext cx="3200400" cy="320040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05AD1-DA3C-1968-2DAE-EE6F2146E735}"/>
              </a:ext>
            </a:extLst>
          </p:cNvPr>
          <p:cNvSpPr txBox="1"/>
          <p:nvPr/>
        </p:nvSpPr>
        <p:spPr>
          <a:xfrm>
            <a:off x="9069531" y="3118357"/>
            <a:ext cx="130549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Feeling unsafe and insecure </a:t>
            </a:r>
          </a:p>
        </p:txBody>
      </p:sp>
      <p:pic>
        <p:nvPicPr>
          <p:cNvPr id="17" name="Graphic 16" descr="Shield Cross outline">
            <a:extLst>
              <a:ext uri="{FF2B5EF4-FFF2-40B4-BE49-F238E27FC236}">
                <a16:creationId xmlns:a16="http://schemas.microsoft.com/office/drawing/2014/main" id="{7A3D2755-485B-5B18-9C48-184381DFA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65076" y="21069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9439-71FE-0A21-9EE2-387CAADF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Five Fs of Trauma Response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0D24AE-F440-972A-14D7-BFC1D2A65068}"/>
              </a:ext>
            </a:extLst>
          </p:cNvPr>
          <p:cNvGrpSpPr/>
          <p:nvPr/>
        </p:nvGrpSpPr>
        <p:grpSpPr>
          <a:xfrm>
            <a:off x="831273" y="1324197"/>
            <a:ext cx="7550726" cy="4628808"/>
            <a:chOff x="5212841" y="1084709"/>
            <a:chExt cx="4925244" cy="3019312"/>
          </a:xfrm>
        </p:grpSpPr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2071728B-00CC-27A8-80FF-CBA49FF50B8C}"/>
                </a:ext>
              </a:extLst>
            </p:cNvPr>
            <p:cNvSpPr txBox="1"/>
            <p:nvPr/>
          </p:nvSpPr>
          <p:spPr>
            <a:xfrm>
              <a:off x="5809289" y="1084709"/>
              <a:ext cx="4328796" cy="383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2000" b="1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Freeze</a:t>
              </a:r>
            </a:p>
            <a:p>
              <a:pPr>
                <a:lnSpc>
                  <a:spcPct val="110000"/>
                </a:lnSpc>
              </a:pPr>
              <a:r>
                <a:rPr lang="en-US" sz="1600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“Stop, look, and listen,” or be on guard and watchful</a:t>
              </a: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7E3255A4-5FE5-0623-7973-32BD9864527D}"/>
                </a:ext>
              </a:extLst>
            </p:cNvPr>
            <p:cNvSpPr txBox="1"/>
            <p:nvPr/>
          </p:nvSpPr>
          <p:spPr>
            <a:xfrm>
              <a:off x="5809289" y="1761490"/>
              <a:ext cx="1644765" cy="383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2000" b="1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Flight</a:t>
              </a:r>
              <a:endParaRPr lang="en-US" sz="2400" b="1" dirty="0">
                <a:solidFill>
                  <a:srgbClr val="777777"/>
                </a:solidFill>
                <a:cs typeface="Poppins SemiBold" panose="02000000000000000000" pitchFamily="2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600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Flee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7FFF9FD-79BC-4CC8-5207-EFB3F728A8F5}"/>
                </a:ext>
              </a:extLst>
            </p:cNvPr>
            <p:cNvSpPr txBox="1"/>
            <p:nvPr/>
          </p:nvSpPr>
          <p:spPr>
            <a:xfrm>
              <a:off x="5809288" y="2411771"/>
              <a:ext cx="2114694" cy="383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2000" b="1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Fight</a:t>
              </a:r>
            </a:p>
            <a:p>
              <a:pPr>
                <a:lnSpc>
                  <a:spcPct val="110000"/>
                </a:lnSpc>
              </a:pPr>
              <a:r>
                <a:rPr lang="en-US" sz="1600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Attempt to combat the threat </a:t>
              </a:r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4868F9F4-0A2A-3582-9C62-4A39B3D5D0CD}"/>
                </a:ext>
              </a:extLst>
            </p:cNvPr>
            <p:cNvSpPr txBox="1"/>
            <p:nvPr/>
          </p:nvSpPr>
          <p:spPr>
            <a:xfrm>
              <a:off x="5809288" y="3066004"/>
              <a:ext cx="4066720" cy="383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2000" b="1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Fright</a:t>
              </a:r>
              <a:endParaRPr lang="en-US" sz="1600" b="1" dirty="0">
                <a:solidFill>
                  <a:srgbClr val="777777"/>
                </a:solidFill>
                <a:cs typeface="Poppins SemiBold" panose="02000000000000000000" pitchFamily="2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600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Tonic immobility when in contact with a predator, or playing dead </a:t>
              </a:r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380749CC-E875-DDC4-578B-84ECB906D2C9}"/>
                </a:ext>
              </a:extLst>
            </p:cNvPr>
            <p:cNvSpPr txBox="1"/>
            <p:nvPr/>
          </p:nvSpPr>
          <p:spPr>
            <a:xfrm>
              <a:off x="5809289" y="3720237"/>
              <a:ext cx="1644765" cy="383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sz="2000" b="1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Faint</a:t>
              </a:r>
              <a:endParaRPr lang="en-US" sz="1600" b="1" dirty="0">
                <a:solidFill>
                  <a:srgbClr val="777777"/>
                </a:solidFill>
                <a:cs typeface="Poppins SemiBold" panose="02000000000000000000" pitchFamily="2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600" dirty="0">
                  <a:solidFill>
                    <a:srgbClr val="777777"/>
                  </a:solidFill>
                  <a:cs typeface="Poppins SemiBold" panose="02000000000000000000" pitchFamily="2" charset="0"/>
                </a:rPr>
                <a:t>Fear-induced fainting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19A6E9-C134-D6EE-38C4-26FDAD19176E}"/>
                </a:ext>
              </a:extLst>
            </p:cNvPr>
            <p:cNvGrpSpPr/>
            <p:nvPr/>
          </p:nvGrpSpPr>
          <p:grpSpPr>
            <a:xfrm>
              <a:off x="5212841" y="1084709"/>
              <a:ext cx="345738" cy="345738"/>
              <a:chOff x="4967307" y="1084709"/>
              <a:chExt cx="345738" cy="34573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5B55E3-BA01-7C38-1C12-2BE242C60767}"/>
                  </a:ext>
                </a:extLst>
              </p:cNvPr>
              <p:cNvSpPr/>
              <p:nvPr/>
            </p:nvSpPr>
            <p:spPr>
              <a:xfrm>
                <a:off x="4967307" y="1084709"/>
                <a:ext cx="345738" cy="345738"/>
              </a:xfrm>
              <a:prstGeom prst="ellipse">
                <a:avLst/>
              </a:prstGeom>
              <a:solidFill>
                <a:srgbClr val="77777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28" name="TextBox 6">
                <a:extLst>
                  <a:ext uri="{FF2B5EF4-FFF2-40B4-BE49-F238E27FC236}">
                    <a16:creationId xmlns:a16="http://schemas.microsoft.com/office/drawing/2014/main" id="{7450A43E-C368-CC1F-88AF-FA9BD5F4C3CC}"/>
                  </a:ext>
                </a:extLst>
              </p:cNvPr>
              <p:cNvSpPr txBox="1"/>
              <p:nvPr/>
            </p:nvSpPr>
            <p:spPr>
              <a:xfrm>
                <a:off x="4979964" y="1183519"/>
                <a:ext cx="320425" cy="160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spc="20" dirty="0">
                    <a:solidFill>
                      <a:schemeClr val="bg1"/>
                    </a:solidFill>
                    <a:cs typeface="Poppins SemiBold" panose="02000000000000000000" pitchFamily="2" charset="0"/>
                  </a:rPr>
                  <a:t>01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46BCB4-839C-8FF7-FB07-7895217B59D5}"/>
                </a:ext>
              </a:extLst>
            </p:cNvPr>
            <p:cNvSpPr/>
            <p:nvPr/>
          </p:nvSpPr>
          <p:spPr>
            <a:xfrm>
              <a:off x="5212841" y="1740817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507EDD73-C9F0-3744-A093-8B32E4788844}"/>
                </a:ext>
              </a:extLst>
            </p:cNvPr>
            <p:cNvSpPr txBox="1"/>
            <p:nvPr/>
          </p:nvSpPr>
          <p:spPr>
            <a:xfrm>
              <a:off x="5225498" y="1821353"/>
              <a:ext cx="320425" cy="160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spc="2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02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FF663A-A8B8-4591-AF23-D1BB1984CFBC}"/>
                </a:ext>
              </a:extLst>
            </p:cNvPr>
            <p:cNvSpPr/>
            <p:nvPr/>
          </p:nvSpPr>
          <p:spPr>
            <a:xfrm>
              <a:off x="5212841" y="2396926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996AB0CC-B6CE-6B3C-E067-33B01A0ECB1D}"/>
                </a:ext>
              </a:extLst>
            </p:cNvPr>
            <p:cNvSpPr txBox="1"/>
            <p:nvPr/>
          </p:nvSpPr>
          <p:spPr>
            <a:xfrm>
              <a:off x="5225498" y="2477462"/>
              <a:ext cx="320425" cy="160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spc="2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03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0FB2F4-E175-17EC-B50F-B318B280EFDB}"/>
                </a:ext>
              </a:extLst>
            </p:cNvPr>
            <p:cNvSpPr/>
            <p:nvPr/>
          </p:nvSpPr>
          <p:spPr>
            <a:xfrm>
              <a:off x="5212841" y="3053035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86EFAAA5-CB8A-537A-053C-92465DE3EF39}"/>
                </a:ext>
              </a:extLst>
            </p:cNvPr>
            <p:cNvSpPr txBox="1"/>
            <p:nvPr/>
          </p:nvSpPr>
          <p:spPr>
            <a:xfrm>
              <a:off x="5225498" y="3133571"/>
              <a:ext cx="320425" cy="160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spc="2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04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BB91D3-2D79-37F4-0E7B-7458C7E0FBE8}"/>
                </a:ext>
              </a:extLst>
            </p:cNvPr>
            <p:cNvSpPr/>
            <p:nvPr/>
          </p:nvSpPr>
          <p:spPr>
            <a:xfrm>
              <a:off x="5212841" y="3709143"/>
              <a:ext cx="345738" cy="345738"/>
            </a:xfrm>
            <a:prstGeom prst="ellipse">
              <a:avLst/>
            </a:prstGeom>
            <a:solidFill>
              <a:srgbClr val="7777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6CFAD370-821D-908C-ADF9-C3F5DA00AEFE}"/>
                </a:ext>
              </a:extLst>
            </p:cNvPr>
            <p:cNvSpPr txBox="1"/>
            <p:nvPr/>
          </p:nvSpPr>
          <p:spPr>
            <a:xfrm>
              <a:off x="5225498" y="3789679"/>
              <a:ext cx="320425" cy="160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spc="20" dirty="0">
                  <a:solidFill>
                    <a:schemeClr val="bg1"/>
                  </a:solidFill>
                  <a:cs typeface="Poppins SemiBold" panose="02000000000000000000" pitchFamily="2" charset="0"/>
                </a:rPr>
                <a:t>05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4D1520-30E6-86CC-5A38-29A511646A9A}"/>
                </a:ext>
              </a:extLst>
            </p:cNvPr>
            <p:cNvCxnSpPr>
              <a:stCxn id="27" idx="4"/>
              <a:endCxn id="15" idx="0"/>
            </p:cNvCxnSpPr>
            <p:nvPr/>
          </p:nvCxnSpPr>
          <p:spPr>
            <a:xfrm>
              <a:off x="5385710" y="1430447"/>
              <a:ext cx="0" cy="31037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2FE9D6-6350-FBEB-6881-C3BE4F8F85D8}"/>
                </a:ext>
              </a:extLst>
            </p:cNvPr>
            <p:cNvCxnSpPr>
              <a:stCxn id="15" idx="4"/>
              <a:endCxn id="17" idx="0"/>
            </p:cNvCxnSpPr>
            <p:nvPr/>
          </p:nvCxnSpPr>
          <p:spPr>
            <a:xfrm>
              <a:off x="5385710" y="2086555"/>
              <a:ext cx="0" cy="310371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EAB1C3-8BD0-FDEC-07FA-F8D1A7471FA8}"/>
                </a:ext>
              </a:extLst>
            </p:cNvPr>
            <p:cNvCxnSpPr>
              <a:stCxn id="17" idx="4"/>
              <a:endCxn id="19" idx="0"/>
            </p:cNvCxnSpPr>
            <p:nvPr/>
          </p:nvCxnSpPr>
          <p:spPr>
            <a:xfrm>
              <a:off x="5385710" y="2742664"/>
              <a:ext cx="0" cy="310371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8D36EE-0167-637B-C816-D03FC6E152AD}"/>
                </a:ext>
              </a:extLst>
            </p:cNvPr>
            <p:cNvCxnSpPr>
              <a:stCxn id="19" idx="4"/>
              <a:endCxn id="21" idx="0"/>
            </p:cNvCxnSpPr>
            <p:nvPr/>
          </p:nvCxnSpPr>
          <p:spPr>
            <a:xfrm>
              <a:off x="5385710" y="3398773"/>
              <a:ext cx="0" cy="310370"/>
            </a:xfrm>
            <a:prstGeom prst="line">
              <a:avLst/>
            </a:prstGeom>
            <a:ln w="12700">
              <a:solidFill>
                <a:srgbClr val="7777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CE2BF-CA39-1003-2462-90CB470CA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One More “F” … Flipping Your Lid</a:t>
            </a:r>
          </a:p>
        </p:txBody>
      </p:sp>
      <p:pic>
        <p:nvPicPr>
          <p:cNvPr id="1026" name="Picture 2" descr="Our Reaction to Stress Explained: How to use 'The Hand Model of the Brain'">
            <a:extLst>
              <a:ext uri="{FF2B5EF4-FFF2-40B4-BE49-F238E27FC236}">
                <a16:creationId xmlns:a16="http://schemas.microsoft.com/office/drawing/2014/main" id="{A7ACD267-F980-3CF3-BBFA-E40323B8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7422"/>
            <a:ext cx="5762625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0E623A-0B9A-112F-4D72-179804E0394B}"/>
              </a:ext>
            </a:extLst>
          </p:cNvPr>
          <p:cNvSpPr/>
          <p:nvPr/>
        </p:nvSpPr>
        <p:spPr>
          <a:xfrm>
            <a:off x="831273" y="1562319"/>
            <a:ext cx="530039" cy="530040"/>
          </a:xfrm>
          <a:prstGeom prst="ellipse">
            <a:avLst/>
          </a:prstGeom>
          <a:solidFill>
            <a:srgbClr val="77777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7D7FE7D2-706B-2AB1-7AEC-C219B52915AE}"/>
              </a:ext>
            </a:extLst>
          </p:cNvPr>
          <p:cNvSpPr txBox="1"/>
          <p:nvPr/>
        </p:nvSpPr>
        <p:spPr>
          <a:xfrm>
            <a:off x="850677" y="1704228"/>
            <a:ext cx="49123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spc="20" dirty="0">
                <a:solidFill>
                  <a:schemeClr val="bg1"/>
                </a:solidFill>
                <a:cs typeface="Poppins SemiBold" panose="02000000000000000000" pitchFamily="2" charset="0"/>
              </a:rPr>
              <a:t>06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87A08-C0C0-5CCF-50FE-6CF4965652DF}"/>
              </a:ext>
            </a:extLst>
          </p:cNvPr>
          <p:cNvCxnSpPr>
            <a:endCxn id="6" idx="0"/>
          </p:cNvCxnSpPr>
          <p:nvPr/>
        </p:nvCxnSpPr>
        <p:spPr>
          <a:xfrm>
            <a:off x="1096293" y="1086500"/>
            <a:ext cx="0" cy="475818"/>
          </a:xfrm>
          <a:prstGeom prst="line">
            <a:avLst/>
          </a:prstGeom>
          <a:ln w="12700"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7">
            <a:extLst>
              <a:ext uri="{FF2B5EF4-FFF2-40B4-BE49-F238E27FC236}">
                <a16:creationId xmlns:a16="http://schemas.microsoft.com/office/drawing/2014/main" id="{E476B1E2-BC2F-B749-1EF8-A0735505405A}"/>
              </a:ext>
            </a:extLst>
          </p:cNvPr>
          <p:cNvSpPr txBox="1"/>
          <p:nvPr/>
        </p:nvSpPr>
        <p:spPr>
          <a:xfrm>
            <a:off x="1745666" y="1657422"/>
            <a:ext cx="4097569" cy="2213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777777"/>
                </a:solidFill>
                <a:cs typeface="Poppins SemiBold" panose="02000000000000000000" pitchFamily="2" charset="0"/>
              </a:rPr>
              <a:t>Flipping your lid</a:t>
            </a:r>
            <a:endParaRPr lang="en-US" sz="1600" b="1" dirty="0">
              <a:solidFill>
                <a:srgbClr val="777777"/>
              </a:solidFill>
              <a:cs typeface="Poppins SemiBold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777"/>
                </a:solidFill>
                <a:cs typeface="Poppins SemiBold" panose="02000000000000000000" pitchFamily="2" charset="0"/>
              </a:rPr>
              <a:t>Dr. Dan Siegel, author and neuroscientist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777"/>
                </a:solidFill>
                <a:cs typeface="Poppins SemiBold" panose="02000000000000000000" pitchFamily="2" charset="0"/>
              </a:rPr>
              <a:t>What’s going on in the brain when trauma occurs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777"/>
                </a:solidFill>
                <a:cs typeface="Poppins SemiBold" panose="02000000000000000000" pitchFamily="2" charset="0"/>
              </a:rPr>
              <a:t>What the brain can and can’t do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777"/>
                </a:solidFill>
                <a:cs typeface="Poppins SemiBold" panose="02000000000000000000" pitchFamily="2" charset="0"/>
              </a:rPr>
              <a:t>What you need: stabilizing, soothing support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77777"/>
                </a:solidFill>
                <a:cs typeface="Poppins SemiBold" panose="02000000000000000000" pitchFamily="2" charset="0"/>
              </a:rPr>
              <a:t>Get the prefrontal cortex back online</a:t>
            </a:r>
          </a:p>
        </p:txBody>
      </p:sp>
    </p:spTree>
    <p:extLst>
      <p:ext uri="{BB962C8B-B14F-4D97-AF65-F5344CB8AC3E}">
        <p14:creationId xmlns:p14="http://schemas.microsoft.com/office/powerpoint/2010/main" val="19504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A9717D-053A-4EEA-4191-504DEC979DB4}"/>
              </a:ext>
            </a:extLst>
          </p:cNvPr>
          <p:cNvCxnSpPr/>
          <p:nvPr/>
        </p:nvCxnSpPr>
        <p:spPr>
          <a:xfrm>
            <a:off x="2020198" y="3225004"/>
            <a:ext cx="8161917" cy="394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AC2CEB-41C5-0D6E-05A3-B3861223D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would you know?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B9E00-EC1F-9164-3FFD-E4F126EDE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Symptoms of Psychological Trauma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FED5F7-B502-981B-95C3-F75A89F4888D}"/>
              </a:ext>
            </a:extLst>
          </p:cNvPr>
          <p:cNvGrpSpPr/>
          <p:nvPr/>
        </p:nvGrpSpPr>
        <p:grpSpPr>
          <a:xfrm>
            <a:off x="465718" y="2403286"/>
            <a:ext cx="3108960" cy="2498118"/>
            <a:chOff x="465718" y="2403286"/>
            <a:chExt cx="3108960" cy="249811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4EE01E-7BCF-3963-B8B5-9B435E9CA2B8}"/>
                </a:ext>
              </a:extLst>
            </p:cNvPr>
            <p:cNvSpPr/>
            <p:nvPr/>
          </p:nvSpPr>
          <p:spPr>
            <a:xfrm>
              <a:off x="1181998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Man outline">
              <a:extLst>
                <a:ext uri="{FF2B5EF4-FFF2-40B4-BE49-F238E27FC236}">
                  <a16:creationId xmlns:a16="http://schemas.microsoft.com/office/drawing/2014/main" id="{30946DFC-4B13-E08E-9E8B-2DC75D3A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562998" y="2784286"/>
              <a:ext cx="914400" cy="91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DD9646-1793-77FB-A1C5-7455F04E009E}"/>
                </a:ext>
              </a:extLst>
            </p:cNvPr>
            <p:cNvSpPr txBox="1"/>
            <p:nvPr/>
          </p:nvSpPr>
          <p:spPr>
            <a:xfrm>
              <a:off x="465718" y="4562850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Physical Signs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E397F-59EA-BFAD-B98E-A4DB2040F49E}"/>
              </a:ext>
            </a:extLst>
          </p:cNvPr>
          <p:cNvGrpSpPr/>
          <p:nvPr/>
        </p:nvGrpSpPr>
        <p:grpSpPr>
          <a:xfrm>
            <a:off x="3195272" y="2403286"/>
            <a:ext cx="3108960" cy="2498475"/>
            <a:chOff x="3219377" y="2403286"/>
            <a:chExt cx="3108960" cy="249847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E111A2-019E-C0BF-D031-A5EB85EC1125}"/>
                </a:ext>
              </a:extLst>
            </p:cNvPr>
            <p:cNvSpPr/>
            <p:nvPr/>
          </p:nvSpPr>
          <p:spPr>
            <a:xfrm>
              <a:off x="3935657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 descr="Badge Heart outline">
              <a:extLst>
                <a:ext uri="{FF2B5EF4-FFF2-40B4-BE49-F238E27FC236}">
                  <a16:creationId xmlns:a16="http://schemas.microsoft.com/office/drawing/2014/main" id="{D21594C4-AC52-3969-B3F4-70ACFFAB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16657" y="2807218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71F687-38C9-E83F-BC58-B5DDE952AAD0}"/>
                </a:ext>
              </a:extLst>
            </p:cNvPr>
            <p:cNvSpPr txBox="1"/>
            <p:nvPr/>
          </p:nvSpPr>
          <p:spPr>
            <a:xfrm>
              <a:off x="3219377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Emotional Signs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B90E49-CF8B-B7AE-7036-71258E559E3F}"/>
              </a:ext>
            </a:extLst>
          </p:cNvPr>
          <p:cNvGrpSpPr/>
          <p:nvPr/>
        </p:nvGrpSpPr>
        <p:grpSpPr>
          <a:xfrm>
            <a:off x="5924826" y="2403286"/>
            <a:ext cx="3108960" cy="2498475"/>
            <a:chOff x="5880699" y="2403286"/>
            <a:chExt cx="3108960" cy="249847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AE52FB-5896-BFA5-A1DF-49934DF46AFC}"/>
                </a:ext>
              </a:extLst>
            </p:cNvPr>
            <p:cNvSpPr/>
            <p:nvPr/>
          </p:nvSpPr>
          <p:spPr>
            <a:xfrm>
              <a:off x="6596979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Head with gears outline">
              <a:extLst>
                <a:ext uri="{FF2B5EF4-FFF2-40B4-BE49-F238E27FC236}">
                  <a16:creationId xmlns:a16="http://schemas.microsoft.com/office/drawing/2014/main" id="{D37C1B84-7979-2E22-4AFE-48D1369E2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77979" y="2818445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E490C6-33CE-260A-2BFB-96E545699087}"/>
                </a:ext>
              </a:extLst>
            </p:cNvPr>
            <p:cNvSpPr txBox="1"/>
            <p:nvPr/>
          </p:nvSpPr>
          <p:spPr>
            <a:xfrm>
              <a:off x="5880699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Cognitive Signs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CBEBDC8-7721-CA01-A3F5-9C6A8EB0BD3C}"/>
              </a:ext>
            </a:extLst>
          </p:cNvPr>
          <p:cNvGrpSpPr/>
          <p:nvPr/>
        </p:nvGrpSpPr>
        <p:grpSpPr>
          <a:xfrm>
            <a:off x="8654379" y="2403286"/>
            <a:ext cx="3108960" cy="2498475"/>
            <a:chOff x="8654379" y="2403286"/>
            <a:chExt cx="3108960" cy="249847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A48477-7D25-61FD-58C7-30B09FEED2A5}"/>
                </a:ext>
              </a:extLst>
            </p:cNvPr>
            <p:cNvSpPr/>
            <p:nvPr/>
          </p:nvSpPr>
          <p:spPr>
            <a:xfrm>
              <a:off x="9370659" y="2403286"/>
              <a:ext cx="1676400" cy="1676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Mandala outline">
              <a:extLst>
                <a:ext uri="{FF2B5EF4-FFF2-40B4-BE49-F238E27FC236}">
                  <a16:creationId xmlns:a16="http://schemas.microsoft.com/office/drawing/2014/main" id="{0415950D-E74F-6CE4-E556-98916130B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51659" y="2767804"/>
              <a:ext cx="914400" cy="914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6DED0B-FB1F-4BCF-0574-2B7C24881FF9}"/>
                </a:ext>
              </a:extLst>
            </p:cNvPr>
            <p:cNvSpPr txBox="1"/>
            <p:nvPr/>
          </p:nvSpPr>
          <p:spPr>
            <a:xfrm>
              <a:off x="8654379" y="4563207"/>
              <a:ext cx="3108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Spiritual Signs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8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USC WorkWell">
      <a:dk1>
        <a:srgbClr val="000000"/>
      </a:dk1>
      <a:lt1>
        <a:srgbClr val="FFFFFF"/>
      </a:lt1>
      <a:dk2>
        <a:srgbClr val="000000"/>
      </a:dk2>
      <a:lt2>
        <a:srgbClr val="EDEDED"/>
      </a:lt2>
      <a:accent1>
        <a:srgbClr val="990000"/>
      </a:accent1>
      <a:accent2>
        <a:srgbClr val="FECB00"/>
      </a:accent2>
      <a:accent3>
        <a:srgbClr val="767676"/>
      </a:accent3>
      <a:accent4>
        <a:srgbClr val="CCCCCC"/>
      </a:accent4>
      <a:accent5>
        <a:srgbClr val="610116"/>
      </a:accent5>
      <a:accent6>
        <a:srgbClr val="E44031"/>
      </a:accent6>
      <a:hlink>
        <a:srgbClr val="990000"/>
      </a:hlink>
      <a:folHlink>
        <a:srgbClr val="99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4CA63A1D15D24E9CDC253E95C05BE2" ma:contentTypeVersion="11" ma:contentTypeDescription="Create a new document." ma:contentTypeScope="" ma:versionID="6310d6bdb5e29c22693cb6ae4dba8ae9">
  <xsd:schema xmlns:xsd="http://www.w3.org/2001/XMLSchema" xmlns:xs="http://www.w3.org/2001/XMLSchema" xmlns:p="http://schemas.microsoft.com/office/2006/metadata/properties" xmlns:ns3="ed9c871e-82fb-4ee3-959a-1b2182455de4" xmlns:ns4="20f2dbef-fbda-43c1-8e2a-ba794e7f95ba" targetNamespace="http://schemas.microsoft.com/office/2006/metadata/properties" ma:root="true" ma:fieldsID="53577d6a979c8d4e99fcff4982abd2d6" ns3:_="" ns4:_="">
    <xsd:import namespace="ed9c871e-82fb-4ee3-959a-1b2182455de4"/>
    <xsd:import namespace="20f2dbef-fbda-43c1-8e2a-ba794e7f95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c871e-82fb-4ee3-959a-1b2182455d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2dbef-fbda-43c1-8e2a-ba794e7f95b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D4A210-75AE-423C-B6A6-8DC72CF847D5}">
  <ds:schemaRefs>
    <ds:schemaRef ds:uri="http://schemas.microsoft.com/office/2006/documentManagement/types"/>
    <ds:schemaRef ds:uri="http://schemas.openxmlformats.org/package/2006/metadata/core-properties"/>
    <ds:schemaRef ds:uri="ed9c871e-82fb-4ee3-959a-1b2182455de4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20f2dbef-fbda-43c1-8e2a-ba794e7f95ba"/>
  </ds:schemaRefs>
</ds:datastoreItem>
</file>

<file path=customXml/itemProps2.xml><?xml version="1.0" encoding="utf-8"?>
<ds:datastoreItem xmlns:ds="http://schemas.openxmlformats.org/officeDocument/2006/customXml" ds:itemID="{47251CD2-8A78-475A-B507-DC6E910484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E0510A-9279-46AD-B31F-1C0999988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c871e-82fb-4ee3-959a-1b2182455de4"/>
    <ds:schemaRef ds:uri="20f2dbef-fbda-43c1-8e2a-ba794e7f95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{5DFA750B-0177-B844-9455-FB6F58E46883}tf16401378</Template>
  <TotalTime>8069</TotalTime>
  <Words>1509</Words>
  <Application>Microsoft Office PowerPoint</Application>
  <PresentationFormat>Widescreen</PresentationFormat>
  <Paragraphs>278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72</vt:lpstr>
      <vt:lpstr>Arial</vt:lpstr>
      <vt:lpstr>Calibri</vt:lpstr>
      <vt:lpstr>Lato</vt:lpstr>
      <vt:lpstr>Lato Black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for Work and Family Life presents:  Sustaining Healthy Habits During Transition  October 20, 2021</dc:title>
  <dc:creator>Julie Chobdee</dc:creator>
  <cp:lastModifiedBy>Andrew Theisen</cp:lastModifiedBy>
  <cp:revision>221</cp:revision>
  <dcterms:created xsi:type="dcterms:W3CDTF">2021-10-21T20:31:43Z</dcterms:created>
  <dcterms:modified xsi:type="dcterms:W3CDTF">2023-03-27T22:43:35Z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0x010100F64CA63A1D15D24E9CDC253E95C05BE2</vt:lpwstr>
  </property>
</Properties>
</file>