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1" r:id="rId4"/>
    <p:sldId id="280" r:id="rId5"/>
    <p:sldId id="281" r:id="rId6"/>
    <p:sldId id="282" r:id="rId7"/>
    <p:sldId id="287" r:id="rId8"/>
    <p:sldId id="284" r:id="rId9"/>
    <p:sldId id="285" r:id="rId10"/>
    <p:sldId id="286" r:id="rId11"/>
    <p:sldId id="283" r:id="rId12"/>
    <p:sldId id="288" r:id="rId13"/>
    <p:sldId id="289" r:id="rId14"/>
    <p:sldId id="270" r:id="rId15"/>
    <p:sldId id="291" r:id="rId16"/>
    <p:sldId id="292" r:id="rId17"/>
    <p:sldId id="293" r:id="rId18"/>
    <p:sldId id="294" r:id="rId19"/>
    <p:sldId id="29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62" r:id="rId30"/>
    <p:sldId id="263" r:id="rId31"/>
    <p:sldId id="264" r:id="rId32"/>
    <p:sldId id="266" r:id="rId33"/>
    <p:sldId id="267" r:id="rId34"/>
    <p:sldId id="269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D9E06-C5D7-4040-97C4-DA236D9C4C82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702F2-55B8-4AB6-8DFD-362D06E6F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456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D9E06-C5D7-4040-97C4-DA236D9C4C82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702F2-55B8-4AB6-8DFD-362D06E6F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892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D9E06-C5D7-4040-97C4-DA236D9C4C82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702F2-55B8-4AB6-8DFD-362D06E6F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6933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DB3CC7C-8AC3-B84B-9BE9-3392D349F1BB}"/>
              </a:ext>
            </a:extLst>
          </p:cNvPr>
          <p:cNvSpPr/>
          <p:nvPr userDrawn="1"/>
        </p:nvSpPr>
        <p:spPr>
          <a:xfrm>
            <a:off x="0" y="-2388"/>
            <a:ext cx="12192000" cy="5514975"/>
          </a:xfrm>
          <a:prstGeom prst="rect">
            <a:avLst/>
          </a:prstGeom>
          <a:solidFill>
            <a:srgbClr val="448431"/>
          </a:solidFill>
          <a:ln>
            <a:solidFill>
              <a:srgbClr val="57AC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1ED5D84-B877-A943-8C87-5B77A44AF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19200" y="3672843"/>
            <a:ext cx="10972800" cy="185318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50CA1CA-D78F-4D29-A112-7E5632AB27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51" y="5872795"/>
            <a:ext cx="1710748" cy="731520"/>
          </a:xfrm>
          <a:prstGeom prst="rect">
            <a:avLst/>
          </a:prstGeom>
        </p:spPr>
      </p:pic>
      <p:pic>
        <p:nvPicPr>
          <p:cNvPr id="16" name="Picture 15" descr="A close up of a sign&#10;&#10;Description generated with high confidence">
            <a:extLst>
              <a:ext uri="{FF2B5EF4-FFF2-40B4-BE49-F238E27FC236}">
                <a16:creationId xmlns:a16="http://schemas.microsoft.com/office/drawing/2014/main" id="{A0A1B6DC-BDE1-4350-A720-0DFEEA72163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6131" y="5872795"/>
            <a:ext cx="2745108" cy="731520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BB55A5C-60F8-44DB-948C-104DD56B3B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580055"/>
            <a:ext cx="12192000" cy="897140"/>
          </a:xfrm>
        </p:spPr>
        <p:txBody>
          <a:bodyPr anchor="ctr">
            <a:normAutofit/>
          </a:bodyPr>
          <a:lstStyle>
            <a:lvl1pPr marL="0" indent="0" algn="ctr">
              <a:buNone/>
              <a:defRPr sz="5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EB4A5DE-FE85-4060-831F-4535EBE301E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2476500"/>
            <a:ext cx="12192000" cy="7254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3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7391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ed List w/P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5C38DDE6-B4A7-0541-90DA-8FC7EEF0F91C}"/>
              </a:ext>
            </a:extLst>
          </p:cNvPr>
          <p:cNvSpPr/>
          <p:nvPr userDrawn="1"/>
        </p:nvSpPr>
        <p:spPr>
          <a:xfrm>
            <a:off x="0" y="5"/>
            <a:ext cx="12192000" cy="1521225"/>
          </a:xfrm>
          <a:prstGeom prst="rect">
            <a:avLst/>
          </a:prstGeom>
          <a:solidFill>
            <a:srgbClr val="448431"/>
          </a:solidFill>
          <a:ln>
            <a:solidFill>
              <a:srgbClr val="57AC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3A92967-FF1D-F449-95B6-E31F83596F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68639" y="887763"/>
            <a:ext cx="4023359" cy="64340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364701-2FEA-435F-9BFD-168F5E88AA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189" y="1521230"/>
            <a:ext cx="11350632" cy="478114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83" indent="-228594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71" indent="-228594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spcBef>
                <a:spcPts val="600"/>
              </a:spcBef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spcBef>
                <a:spcPts val="600"/>
              </a:spcBef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6CEA5E0C-2930-407C-8443-CB06853E723E}"/>
              </a:ext>
            </a:extLst>
          </p:cNvPr>
          <p:cNvSpPr/>
          <p:nvPr userDrawn="1"/>
        </p:nvSpPr>
        <p:spPr>
          <a:xfrm>
            <a:off x="1906385" y="6256658"/>
            <a:ext cx="10285615" cy="45719"/>
          </a:xfrm>
          <a:custGeom>
            <a:avLst/>
            <a:gdLst/>
            <a:ahLst/>
            <a:cxnLst/>
            <a:rect l="l" t="t" r="r" b="b"/>
            <a:pathLst>
              <a:path w="7725409">
                <a:moveTo>
                  <a:pt x="0" y="0"/>
                </a:moveTo>
                <a:lnTo>
                  <a:pt x="7725156" y="0"/>
                </a:lnTo>
              </a:path>
            </a:pathLst>
          </a:custGeom>
          <a:ln w="25908">
            <a:solidFill>
              <a:srgbClr val="57AC40"/>
            </a:solidFill>
          </a:ln>
        </p:spPr>
        <p:txBody>
          <a:bodyPr wrap="square" lIns="0" tIns="0" rIns="0" bIns="0" rtlCol="0"/>
          <a:lstStyle/>
          <a:p>
            <a:endParaRPr sz="18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D67DC53-72A8-46A8-920D-BF4A8C1FD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49" y="5936615"/>
            <a:ext cx="1710748" cy="73152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E358483-0701-4610-B7F8-1CDC93B7D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190" y="320678"/>
            <a:ext cx="7742468" cy="1017672"/>
          </a:xfrm>
        </p:spPr>
        <p:txBody>
          <a:bodyPr>
            <a:normAutofit/>
          </a:bodyPr>
          <a:lstStyle>
            <a:lvl1pPr>
              <a:defRPr sz="40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2AFC4B6C-E56F-45A2-B987-2706EF4469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06383" y="6385716"/>
            <a:ext cx="5918663" cy="303212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CERT Basic Training Unit #: Unit Name</a:t>
            </a:r>
            <a:endParaRPr lang="en-US" dirty="0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01D02937-E059-4923-A2A9-5058038E867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376756" y="6385716"/>
            <a:ext cx="2405149" cy="303212"/>
          </a:xfrm>
        </p:spPr>
        <p:txBody>
          <a:bodyPr anchor="ctr">
            <a:noAutofit/>
          </a:bodyPr>
          <a:lstStyle>
            <a:lvl1pPr marL="0" indent="0" algn="r">
              <a:buNone/>
              <a:defRPr sz="120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#-Unit #</a:t>
            </a:r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30D271F4-3E44-4C14-8C4E-2D0D7A3B451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0385367" y="5881860"/>
            <a:ext cx="1363212" cy="355600"/>
          </a:xfrm>
          <a:ln>
            <a:solidFill>
              <a:srgbClr val="575757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PM-123</a:t>
            </a:r>
          </a:p>
        </p:txBody>
      </p:sp>
    </p:spTree>
    <p:extLst>
      <p:ext uri="{BB962C8B-B14F-4D97-AF65-F5344CB8AC3E}">
        <p14:creationId xmlns:p14="http://schemas.microsoft.com/office/powerpoint/2010/main" val="16238396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mbered List w/P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9FA9AEBB-8891-A342-9D8E-FDE1EF163A4C}"/>
              </a:ext>
            </a:extLst>
          </p:cNvPr>
          <p:cNvSpPr/>
          <p:nvPr userDrawn="1"/>
        </p:nvSpPr>
        <p:spPr>
          <a:xfrm>
            <a:off x="0" y="5"/>
            <a:ext cx="12192000" cy="1521225"/>
          </a:xfrm>
          <a:prstGeom prst="rect">
            <a:avLst/>
          </a:prstGeom>
          <a:solidFill>
            <a:srgbClr val="448431"/>
          </a:solidFill>
          <a:ln>
            <a:solidFill>
              <a:srgbClr val="57AC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60EF1FA-DB3B-394B-94CA-7630D7D905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68639" y="887763"/>
            <a:ext cx="4023359" cy="64340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364701-2FEA-435F-9BFD-168F5E88AA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189" y="1521230"/>
            <a:ext cx="11372800" cy="4781145"/>
          </a:xfrm>
        </p:spPr>
        <p:txBody>
          <a:bodyPr>
            <a:normAutofit/>
          </a:bodyPr>
          <a:lstStyle>
            <a:lvl1pPr marL="514350" indent="-51435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83" indent="-228594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71" indent="-228594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spcBef>
                <a:spcPts val="600"/>
              </a:spcBef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spcBef>
                <a:spcPts val="600"/>
              </a:spcBef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6CEA5E0C-2930-407C-8443-CB06853E723E}"/>
              </a:ext>
            </a:extLst>
          </p:cNvPr>
          <p:cNvSpPr/>
          <p:nvPr userDrawn="1"/>
        </p:nvSpPr>
        <p:spPr>
          <a:xfrm>
            <a:off x="1906385" y="6256658"/>
            <a:ext cx="10285615" cy="45719"/>
          </a:xfrm>
          <a:custGeom>
            <a:avLst/>
            <a:gdLst/>
            <a:ahLst/>
            <a:cxnLst/>
            <a:rect l="l" t="t" r="r" b="b"/>
            <a:pathLst>
              <a:path w="7725409">
                <a:moveTo>
                  <a:pt x="0" y="0"/>
                </a:moveTo>
                <a:lnTo>
                  <a:pt x="7725156" y="0"/>
                </a:lnTo>
              </a:path>
            </a:pathLst>
          </a:custGeom>
          <a:ln w="25908">
            <a:solidFill>
              <a:srgbClr val="57AC40"/>
            </a:solidFill>
          </a:ln>
        </p:spPr>
        <p:txBody>
          <a:bodyPr wrap="square" lIns="0" tIns="0" rIns="0" bIns="0" rtlCol="0"/>
          <a:lstStyle/>
          <a:p>
            <a:endParaRPr sz="18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D67DC53-72A8-46A8-920D-BF4A8C1FD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49" y="5936615"/>
            <a:ext cx="1710748" cy="73152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3881DF7E-501B-4BCA-95FE-16FA92C06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190" y="320678"/>
            <a:ext cx="7742468" cy="1017672"/>
          </a:xfrm>
        </p:spPr>
        <p:txBody>
          <a:bodyPr>
            <a:normAutofit/>
          </a:bodyPr>
          <a:lstStyle>
            <a:lvl1pPr>
              <a:defRPr sz="40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64889971-C6D0-48C5-8EB8-09A4DABBFE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06383" y="6385716"/>
            <a:ext cx="5918663" cy="303212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CERT Basic Training Unit #: Unit Name</a:t>
            </a:r>
            <a:endParaRPr lang="en-US" dirty="0"/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24B06ED1-1B06-44B7-8461-057F53E1881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376756" y="6385716"/>
            <a:ext cx="2405149" cy="303212"/>
          </a:xfrm>
        </p:spPr>
        <p:txBody>
          <a:bodyPr anchor="ctr">
            <a:noAutofit/>
          </a:bodyPr>
          <a:lstStyle>
            <a:lvl1pPr marL="0" indent="0" algn="r">
              <a:buNone/>
              <a:defRPr sz="120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#-Unit #</a:t>
            </a:r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F77CCBE-2056-4A6A-AADD-907E6B311EB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0385367" y="5881860"/>
            <a:ext cx="1363212" cy="355600"/>
          </a:xfrm>
          <a:ln>
            <a:solidFill>
              <a:srgbClr val="575757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PM-123</a:t>
            </a:r>
          </a:p>
        </p:txBody>
      </p:sp>
    </p:spTree>
    <p:extLst>
      <p:ext uri="{BB962C8B-B14F-4D97-AF65-F5344CB8AC3E}">
        <p14:creationId xmlns:p14="http://schemas.microsoft.com/office/powerpoint/2010/main" val="1754178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D9E06-C5D7-4040-97C4-DA236D9C4C82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702F2-55B8-4AB6-8DFD-362D06E6F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095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D9E06-C5D7-4040-97C4-DA236D9C4C82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702F2-55B8-4AB6-8DFD-362D06E6F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704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D9E06-C5D7-4040-97C4-DA236D9C4C82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702F2-55B8-4AB6-8DFD-362D06E6F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341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D9E06-C5D7-4040-97C4-DA236D9C4C82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702F2-55B8-4AB6-8DFD-362D06E6F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388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D9E06-C5D7-4040-97C4-DA236D9C4C82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702F2-55B8-4AB6-8DFD-362D06E6F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621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D9E06-C5D7-4040-97C4-DA236D9C4C82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702F2-55B8-4AB6-8DFD-362D06E6F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616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D9E06-C5D7-4040-97C4-DA236D9C4C82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702F2-55B8-4AB6-8DFD-362D06E6F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169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D9E06-C5D7-4040-97C4-DA236D9C4C82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702F2-55B8-4AB6-8DFD-362D06E6F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703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D9E06-C5D7-4040-97C4-DA236D9C4C82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A702F2-55B8-4AB6-8DFD-362D06E6F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695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https://www.youtube.com/embed/73kJ-4gEsnA?feature=oembed" TargetMode="External"/><Relationship Id="rId1" Type="http://schemas.openxmlformats.org/officeDocument/2006/relationships/video" Target="https://www.youtube.com/embed/4NHSAZW0d5Y?feature=oembed" TargetMode="Externa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0ED4E85-07F6-46DD-84C6-A8A6641BA2C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52083" y="2177502"/>
            <a:ext cx="9289073" cy="1325563"/>
          </a:xfrm>
        </p:spPr>
        <p:txBody>
          <a:bodyPr/>
          <a:lstStyle/>
          <a:p>
            <a:pPr algn="ctr">
              <a:spcBef>
                <a:spcPts val="1000"/>
              </a:spcBef>
            </a:pPr>
            <a:r>
              <a:rPr lang="en-US" sz="3400" b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Disaster </a:t>
            </a:r>
            <a:r>
              <a:rPr lang="en-US" sz="3400" b="1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Medical Operations – Part 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4D9578-2E8F-4937-A07B-57EFFD2707E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75370" y="1634021"/>
            <a:ext cx="9144000" cy="725488"/>
          </a:xfrm>
        </p:spPr>
        <p:txBody>
          <a:bodyPr>
            <a:noAutofit/>
          </a:bodyPr>
          <a:lstStyle/>
          <a:p>
            <a:r>
              <a:rPr lang="en-US" sz="5000" dirty="0">
                <a:solidFill>
                  <a:srgbClr val="C00000"/>
                </a:solidFill>
              </a:rPr>
              <a:t>USC</a:t>
            </a:r>
            <a:r>
              <a:rPr lang="en-US" sz="5000" dirty="0">
                <a:solidFill>
                  <a:srgbClr val="FFFFFF"/>
                </a:solidFill>
              </a:rPr>
              <a:t> CERT Basic Training</a:t>
            </a:r>
            <a:endParaRPr lang="en-US" sz="5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0C40D0-F8F6-4A89-AB6E-6DA3F3B687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119" y="5533099"/>
            <a:ext cx="1680921" cy="1324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893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6EB5978-40A9-4A4A-B4E2-7552E7A09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Triage Decision Tree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554FBC6-5AED-4D7C-9941-60B639B1A2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1819" y="1611327"/>
            <a:ext cx="6785436" cy="4925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2310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6EB5978-40A9-4A4A-B4E2-7552E7A09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Triage Tag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60C4F7-3F31-412F-9C78-2B3BB3868E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9949" y="535267"/>
            <a:ext cx="5206735" cy="619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5439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6EB5978-40A9-4A4A-B4E2-7552E7A09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Triaging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47EDBDF-16E1-4F4E-A34C-808566A3D5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587" y="1722213"/>
            <a:ext cx="3472274" cy="388360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FDB082D-BDE8-476A-87F2-A788444059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1003" y="1791288"/>
            <a:ext cx="3901778" cy="25910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533C573-27B5-4FC8-8FFA-262A84B662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9256" y="3583342"/>
            <a:ext cx="3534727" cy="234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4182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6EB5978-40A9-4A4A-B4E2-7552E7A09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Triage System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202D09-E588-4F2C-B15A-E632E5D6CA9E}"/>
              </a:ext>
            </a:extLst>
          </p:cNvPr>
          <p:cNvSpPr txBox="1"/>
          <p:nvPr/>
        </p:nvSpPr>
        <p:spPr>
          <a:xfrm>
            <a:off x="252442" y="1642208"/>
            <a:ext cx="11939558" cy="44381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Make the scene safe to approach, Start where you stand!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“Anyone that can hear me, come to the sound of my voice!”</a:t>
            </a:r>
          </a:p>
          <a:p>
            <a:pPr marL="914400" lvl="1" indent="-457200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Font typeface="Wingdings" panose="05000000000000000000" pitchFamily="2" charset="2"/>
              <a:buChar char="§"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</a:rPr>
              <a:t>Walking Wounded = 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</a:rPr>
              <a:t>MINOR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Systematic and Thorough</a:t>
            </a:r>
          </a:p>
          <a:p>
            <a:pPr marL="9144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</a:rPr>
              <a:t>Start with the first one you find</a:t>
            </a:r>
          </a:p>
          <a:p>
            <a:pPr marL="9144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</a:rPr>
              <a:t>Less than one minute per victim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Tag or mark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Document!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Repeat - Start with 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IMMEDIATES</a:t>
            </a:r>
          </a:p>
        </p:txBody>
      </p:sp>
    </p:spTree>
    <p:extLst>
      <p:ext uri="{BB962C8B-B14F-4D97-AF65-F5344CB8AC3E}">
        <p14:creationId xmlns:p14="http://schemas.microsoft.com/office/powerpoint/2010/main" val="22573717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B392492-4103-4CAD-81C3-29789AA84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Let’s Practice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2F77AAF-62D3-4D84-BD55-10A08E5F2C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466" y="1756177"/>
            <a:ext cx="8881216" cy="4781145"/>
          </a:xfrm>
        </p:spPr>
        <p:txBody>
          <a:bodyPr/>
          <a:lstStyle/>
          <a:p>
            <a:r>
              <a:rPr lang="en-US" altLang="en-US" dirty="0"/>
              <a:t>Compound Fracture, Left femur</a:t>
            </a:r>
          </a:p>
          <a:p>
            <a:r>
              <a:rPr lang="en-US" altLang="en-US" dirty="0"/>
              <a:t>Respirations over 30/min</a:t>
            </a:r>
          </a:p>
          <a:p>
            <a:r>
              <a:rPr lang="en-US" altLang="en-US" dirty="0"/>
              <a:t>Radial pulse present</a:t>
            </a:r>
          </a:p>
          <a:p>
            <a:r>
              <a:rPr lang="en-US" altLang="en-US" dirty="0"/>
              <a:t>Awake</a:t>
            </a:r>
          </a:p>
          <a:p>
            <a:endParaRPr lang="en-US" altLang="en-US" dirty="0"/>
          </a:p>
          <a:p>
            <a:pPr marL="0" indent="0" algn="ctr">
              <a:buNone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IMMEDIATE</a:t>
            </a:r>
          </a:p>
        </p:txBody>
      </p:sp>
    </p:spTree>
    <p:extLst>
      <p:ext uri="{BB962C8B-B14F-4D97-AF65-F5344CB8AC3E}">
        <p14:creationId xmlns:p14="http://schemas.microsoft.com/office/powerpoint/2010/main" val="945212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B392492-4103-4CAD-81C3-29789AA84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Let’s Practice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2F77AAF-62D3-4D84-BD55-10A08E5F2C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466" y="1756177"/>
            <a:ext cx="8881216" cy="478114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Amputated left arm, bleeding controlled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Respirations under 30/min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Capillary refill under 2 seconds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Awake</a:t>
            </a:r>
          </a:p>
          <a:p>
            <a:endParaRPr lang="en-US" altLang="en-US" dirty="0"/>
          </a:p>
          <a:p>
            <a:pPr marL="0" indent="0" algn="ctr">
              <a:buNone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IMMEDIATE</a:t>
            </a:r>
          </a:p>
        </p:txBody>
      </p:sp>
    </p:spTree>
    <p:extLst>
      <p:ext uri="{BB962C8B-B14F-4D97-AF65-F5344CB8AC3E}">
        <p14:creationId xmlns:p14="http://schemas.microsoft.com/office/powerpoint/2010/main" val="2905882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B392492-4103-4CAD-81C3-29789AA84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Let’s Practice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2F77AAF-62D3-4D84-BD55-10A08E5F2C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466" y="1756177"/>
            <a:ext cx="8881216" cy="4781145"/>
          </a:xfrm>
        </p:spPr>
        <p:txBody>
          <a:bodyPr/>
          <a:lstStyle/>
          <a:p>
            <a:r>
              <a:rPr lang="en-US" altLang="en-US" dirty="0"/>
              <a:t>Impaled stick in arm</a:t>
            </a:r>
          </a:p>
          <a:p>
            <a:r>
              <a:rPr lang="en-US" altLang="en-US" dirty="0"/>
              <a:t>Respirations under 30/min</a:t>
            </a:r>
          </a:p>
          <a:p>
            <a:r>
              <a:rPr lang="en-US" altLang="en-US" dirty="0"/>
              <a:t>Capillary refill under 2 sec.</a:t>
            </a:r>
          </a:p>
          <a:p>
            <a:r>
              <a:rPr lang="en-US" altLang="en-US" dirty="0"/>
              <a:t>Awake</a:t>
            </a:r>
          </a:p>
          <a:p>
            <a:r>
              <a:rPr lang="en-US" altLang="en-US" dirty="0"/>
              <a:t>Walked to you  </a:t>
            </a:r>
          </a:p>
          <a:p>
            <a:pPr marL="0" indent="0">
              <a:buNone/>
            </a:pPr>
            <a:endParaRPr lang="en-US" altLang="en-US" b="1" dirty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en-US" alt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MINOR</a:t>
            </a:r>
            <a:endParaRPr lang="en-US" altLang="en-US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8173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B392492-4103-4CAD-81C3-29789AA84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Let’s Practice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2F77AAF-62D3-4D84-BD55-10A08E5F2C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466" y="1756177"/>
            <a:ext cx="8881216" cy="4781145"/>
          </a:xfrm>
        </p:spPr>
        <p:txBody>
          <a:bodyPr/>
          <a:lstStyle/>
          <a:p>
            <a:r>
              <a:rPr lang="en-US" altLang="en-US" dirty="0"/>
              <a:t>Unable to move legs</a:t>
            </a:r>
          </a:p>
          <a:p>
            <a:r>
              <a:rPr lang="en-US" altLang="en-US" dirty="0"/>
              <a:t>Respirations under 30/min</a:t>
            </a:r>
          </a:p>
          <a:p>
            <a:r>
              <a:rPr lang="en-US" altLang="en-US" dirty="0"/>
              <a:t>Radial pulse present</a:t>
            </a:r>
          </a:p>
          <a:p>
            <a:r>
              <a:rPr lang="en-US" altLang="en-US" dirty="0"/>
              <a:t>Awake</a:t>
            </a:r>
          </a:p>
          <a:p>
            <a:endParaRPr lang="en-US" altLang="en-US" dirty="0"/>
          </a:p>
          <a:p>
            <a:pPr marL="0" indent="0" algn="ctr">
              <a:buNone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DELAYED</a:t>
            </a:r>
          </a:p>
        </p:txBody>
      </p:sp>
    </p:spTree>
    <p:extLst>
      <p:ext uri="{BB962C8B-B14F-4D97-AF65-F5344CB8AC3E}">
        <p14:creationId xmlns:p14="http://schemas.microsoft.com/office/powerpoint/2010/main" val="3071819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B392492-4103-4CAD-81C3-29789AA84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Let’s Practice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2F77AAF-62D3-4D84-BD55-10A08E5F2C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466" y="1756177"/>
            <a:ext cx="8881216" cy="4781145"/>
          </a:xfrm>
        </p:spPr>
        <p:txBody>
          <a:bodyPr/>
          <a:lstStyle/>
          <a:p>
            <a:r>
              <a:rPr lang="en-US" altLang="en-US" dirty="0"/>
              <a:t>90% Second Degree burns</a:t>
            </a:r>
          </a:p>
          <a:p>
            <a:r>
              <a:rPr lang="en-US" altLang="en-US" dirty="0"/>
              <a:t>Respirations none – repositioned twice</a:t>
            </a:r>
          </a:p>
          <a:p>
            <a:r>
              <a:rPr lang="en-US" altLang="en-US" dirty="0"/>
              <a:t>Radial pulse present</a:t>
            </a:r>
          </a:p>
          <a:p>
            <a:r>
              <a:rPr lang="en-US" altLang="en-US" dirty="0"/>
              <a:t>Unconscious</a:t>
            </a:r>
          </a:p>
          <a:p>
            <a:pPr marL="0" indent="0">
              <a:buNone/>
            </a:pP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DECEASED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76447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B392492-4103-4CAD-81C3-29789AA84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Head-to-Toe Assessment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2F77AAF-62D3-4D84-BD55-10A08E5F2C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637" y="1486905"/>
            <a:ext cx="10115376" cy="4781145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en-US" altLang="en-US" sz="3000" dirty="0"/>
              <a:t>Conducted on </a:t>
            </a:r>
            <a:r>
              <a:rPr lang="en-US" altLang="en-US" sz="3000" u="sng" dirty="0"/>
              <a:t>ALL</a:t>
            </a:r>
            <a:r>
              <a:rPr lang="en-US" altLang="en-US" sz="3000" dirty="0"/>
              <a:t> victims</a:t>
            </a:r>
          </a:p>
          <a:p>
            <a:pPr>
              <a:lnSpc>
                <a:spcPct val="110000"/>
              </a:lnSpc>
            </a:pPr>
            <a:r>
              <a:rPr lang="en-US" altLang="en-US" sz="3000" dirty="0"/>
              <a:t>Verbal, hands-on</a:t>
            </a:r>
          </a:p>
          <a:p>
            <a:pPr lvl="1">
              <a:lnSpc>
                <a:spcPct val="110000"/>
              </a:lnSpc>
            </a:pPr>
            <a:r>
              <a:rPr lang="en-US" altLang="en-US" sz="2400" dirty="0"/>
              <a:t>Wear protective gear</a:t>
            </a:r>
          </a:p>
          <a:p>
            <a:pPr>
              <a:lnSpc>
                <a:spcPct val="110000"/>
              </a:lnSpc>
            </a:pPr>
            <a:r>
              <a:rPr lang="en-US" altLang="en-US" sz="3100" dirty="0"/>
              <a:t>Look, listen, and feel for anything unusual</a:t>
            </a:r>
          </a:p>
          <a:p>
            <a:pPr lvl="1">
              <a:lnSpc>
                <a:spcPct val="110000"/>
              </a:lnSpc>
            </a:pPr>
            <a:r>
              <a:rPr lang="en-US" altLang="en-US" sz="2400" dirty="0"/>
              <a:t>Assess from top to bottom</a:t>
            </a:r>
          </a:p>
          <a:p>
            <a:pPr>
              <a:lnSpc>
                <a:spcPct val="110000"/>
              </a:lnSpc>
            </a:pPr>
            <a:r>
              <a:rPr lang="en-US" altLang="en-US" sz="3000" dirty="0"/>
              <a:t>Assess completely </a:t>
            </a:r>
            <a:r>
              <a:rPr lang="en-US" altLang="en-US" sz="3000" u="sng" dirty="0"/>
              <a:t>before</a:t>
            </a:r>
            <a:r>
              <a:rPr lang="en-US" altLang="en-US" sz="3000" dirty="0"/>
              <a:t> beginning treatment</a:t>
            </a:r>
          </a:p>
          <a:p>
            <a:pPr>
              <a:lnSpc>
                <a:spcPct val="110000"/>
              </a:lnSpc>
            </a:pPr>
            <a:r>
              <a:rPr lang="en-US" altLang="en-US" sz="3000" dirty="0"/>
              <a:t>Document: injuries and treatment</a:t>
            </a:r>
          </a:p>
          <a:p>
            <a:pPr>
              <a:lnSpc>
                <a:spcPct val="110000"/>
              </a:lnSpc>
            </a:pPr>
            <a:r>
              <a:rPr lang="en-US" altLang="en-US" sz="3000" dirty="0"/>
              <a:t>Treat </a:t>
            </a:r>
            <a:r>
              <a:rPr lang="en-US" altLang="en-US" sz="3000" u="sng" dirty="0"/>
              <a:t>all</a:t>
            </a:r>
            <a:r>
              <a:rPr lang="en-US" altLang="en-US" sz="3000" dirty="0"/>
              <a:t> victims as if they have a spinal injury until certain they do not</a:t>
            </a:r>
          </a:p>
          <a:p>
            <a:pPr>
              <a:lnSpc>
                <a:spcPct val="110000"/>
              </a:lnSpc>
            </a:pPr>
            <a:r>
              <a:rPr lang="en-US" altLang="en-US" sz="3000" dirty="0"/>
              <a:t>Check color, warmth, and sensation on all extremities</a:t>
            </a:r>
          </a:p>
          <a:p>
            <a:pPr>
              <a:lnSpc>
                <a:spcPct val="110000"/>
              </a:lnSpc>
            </a:pPr>
            <a:r>
              <a:rPr lang="en-US" altLang="en-US" sz="3000" dirty="0"/>
              <a:t>Look for medical identification</a:t>
            </a:r>
          </a:p>
        </p:txBody>
      </p:sp>
    </p:spTree>
    <p:extLst>
      <p:ext uri="{BB962C8B-B14F-4D97-AF65-F5344CB8AC3E}">
        <p14:creationId xmlns:p14="http://schemas.microsoft.com/office/powerpoint/2010/main" val="3428749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FFE2F9A-816A-4DF2-8E72-0457DA7C7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</a:t>
            </a:r>
            <a:r>
              <a:rPr lang="en-US" sz="800" dirty="0">
                <a:solidFill>
                  <a:srgbClr val="448431"/>
                </a:solidFill>
              </a:rPr>
              <a:t> 4 </a:t>
            </a:r>
            <a:r>
              <a:rPr lang="en-US" dirty="0"/>
              <a:t>Objectives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1FC9BA-0799-4633-A69C-3DFBA96DAF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Triage</a:t>
            </a:r>
          </a:p>
          <a:p>
            <a:r>
              <a:rPr lang="en-US" dirty="0"/>
              <a:t>Perform head-to-toe patient assessments </a:t>
            </a:r>
          </a:p>
          <a:p>
            <a:r>
              <a:rPr lang="en-US" dirty="0"/>
              <a:t>Take appropriate sanitation and hygiene measures to protect public health </a:t>
            </a:r>
          </a:p>
          <a:p>
            <a:r>
              <a:rPr lang="en-US" dirty="0"/>
              <a:t>Explain the role of the CERT volunteer during a mass casualty incident </a:t>
            </a:r>
          </a:p>
          <a:p>
            <a:r>
              <a:rPr lang="en-US" dirty="0"/>
              <a:t>Describe the functions of disaster medical operations </a:t>
            </a:r>
          </a:p>
          <a:p>
            <a:r>
              <a:rPr lang="en-US" dirty="0"/>
              <a:t>Describe how to set up survivor treatment areas </a:t>
            </a:r>
          </a:p>
        </p:txBody>
      </p:sp>
    </p:spTree>
    <p:extLst>
      <p:ext uri="{BB962C8B-B14F-4D97-AF65-F5344CB8AC3E}">
        <p14:creationId xmlns:p14="http://schemas.microsoft.com/office/powerpoint/2010/main" val="15971922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C064AB5-24E8-49CF-B899-E7C5138D8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DCAP-BTLS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7B953CB-2753-458E-A694-5E0B8E5060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Deformities</a:t>
            </a:r>
          </a:p>
          <a:p>
            <a:r>
              <a:rPr lang="en-US" dirty="0"/>
              <a:t>Contusions</a:t>
            </a:r>
          </a:p>
          <a:p>
            <a:r>
              <a:rPr lang="en-US" dirty="0"/>
              <a:t>Abrasions</a:t>
            </a:r>
          </a:p>
          <a:p>
            <a:r>
              <a:rPr lang="en-US" dirty="0"/>
              <a:t>Punctures</a:t>
            </a:r>
          </a:p>
          <a:p>
            <a:r>
              <a:rPr lang="en-US" dirty="0"/>
              <a:t>Burns</a:t>
            </a:r>
          </a:p>
          <a:p>
            <a:r>
              <a:rPr lang="en-US" dirty="0"/>
              <a:t>Tenderness</a:t>
            </a:r>
          </a:p>
          <a:p>
            <a:r>
              <a:rPr lang="en-US" dirty="0"/>
              <a:t>Lacerations</a:t>
            </a:r>
          </a:p>
          <a:p>
            <a:r>
              <a:rPr lang="en-US" dirty="0"/>
              <a:t>Swelling</a:t>
            </a:r>
          </a:p>
        </p:txBody>
      </p:sp>
      <p:pic>
        <p:nvPicPr>
          <p:cNvPr id="7" name="Picture 6" descr="Photos depicting examples of deformities, contusions, abrasions, puncture, burns, tenderness, lacerations, and swelling. ">
            <a:extLst>
              <a:ext uri="{FF2B5EF4-FFF2-40B4-BE49-F238E27FC236}">
                <a16:creationId xmlns:a16="http://schemas.microsoft.com/office/drawing/2014/main" id="{E3CAE12C-CDFF-4C48-B494-A0D303DD5F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9886" y="1801555"/>
            <a:ext cx="4000034" cy="4220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1679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A4D6F79-C273-43FA-B42D-803D26B44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Conducting Head-to-Toe Assessment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0950361-8694-4936-9E9A-24F441BA55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Pay careful attention </a:t>
            </a:r>
          </a:p>
          <a:p>
            <a:r>
              <a:rPr lang="en-US" dirty="0"/>
              <a:t>Look, listen, and feel </a:t>
            </a:r>
          </a:p>
          <a:p>
            <a:r>
              <a:rPr lang="en-US" dirty="0"/>
              <a:t>Suspect a spinal injury in unconscious survivors and treat accordingly </a:t>
            </a:r>
          </a:p>
          <a:p>
            <a:r>
              <a:rPr lang="en-US" dirty="0"/>
              <a:t>Check own hands for patient bleeding </a:t>
            </a:r>
          </a:p>
        </p:txBody>
      </p:sp>
    </p:spTree>
    <p:extLst>
      <p:ext uri="{BB962C8B-B14F-4D97-AF65-F5344CB8AC3E}">
        <p14:creationId xmlns:p14="http://schemas.microsoft.com/office/powerpoint/2010/main" val="15264941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A084B93-5640-4CC9-BB56-DC4BE7A85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 of Assessment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3BE5D9-D129-4E6A-A153-2A7EA09825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Head</a:t>
            </a:r>
          </a:p>
          <a:p>
            <a:r>
              <a:rPr lang="en-US" dirty="0"/>
              <a:t>Neck</a:t>
            </a:r>
          </a:p>
          <a:p>
            <a:r>
              <a:rPr lang="en-US" dirty="0"/>
              <a:t>Shoulders</a:t>
            </a:r>
          </a:p>
          <a:p>
            <a:r>
              <a:rPr lang="en-US" dirty="0"/>
              <a:t>Chest</a:t>
            </a:r>
          </a:p>
          <a:p>
            <a:r>
              <a:rPr lang="en-US" dirty="0"/>
              <a:t>Arms</a:t>
            </a:r>
          </a:p>
          <a:p>
            <a:r>
              <a:rPr lang="en-US" dirty="0"/>
              <a:t>Abdomen</a:t>
            </a:r>
          </a:p>
          <a:p>
            <a:r>
              <a:rPr lang="en-US" dirty="0"/>
              <a:t>Pelvis</a:t>
            </a:r>
          </a:p>
          <a:p>
            <a:r>
              <a:rPr lang="en-US" dirty="0"/>
              <a:t>Legs </a:t>
            </a:r>
          </a:p>
        </p:txBody>
      </p:sp>
      <p:pic>
        <p:nvPicPr>
          <p:cNvPr id="15" name="Picture 14" descr="A picture containing indoor, person&#10;&#10;Description automatically generated">
            <a:extLst>
              <a:ext uri="{FF2B5EF4-FFF2-40B4-BE49-F238E27FC236}">
                <a16:creationId xmlns:a16="http://schemas.microsoft.com/office/drawing/2014/main" id="{97953F38-5372-4907-AF34-56D831C142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671" y="1651747"/>
            <a:ext cx="6026812" cy="452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5446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E225EB7-A3FD-4CCC-9B29-21F48200C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Closed-Head, Neck, Spinal Injuries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CAB2452-B1EC-438F-8CA8-06C7C4534C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injuries to the head or spine are suspected, </a:t>
            </a:r>
            <a:r>
              <a:rPr lang="en-US" b="1" dirty="0"/>
              <a:t>do no harm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Minimize movement of head and neck while treating life-threatening conditions </a:t>
            </a:r>
          </a:p>
          <a:p>
            <a:r>
              <a:rPr lang="en-US" dirty="0"/>
              <a:t>If survivors exhibit signs or are found under heavy debris, treat them as having a closed-head, neck, or spinal injury </a:t>
            </a:r>
          </a:p>
        </p:txBody>
      </p:sp>
    </p:spTree>
    <p:extLst>
      <p:ext uri="{BB962C8B-B14F-4D97-AF65-F5344CB8AC3E}">
        <p14:creationId xmlns:p14="http://schemas.microsoft.com/office/powerpoint/2010/main" val="15870861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395538F-C2BC-4C5D-A086-7D090F03A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Public Health Considerations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7344BB9-59CB-48F7-A078-7241F3FB46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894" y="1582938"/>
            <a:ext cx="11350632" cy="4781145"/>
          </a:xfrm>
        </p:spPr>
        <p:txBody>
          <a:bodyPr/>
          <a:lstStyle/>
          <a:p>
            <a:r>
              <a:rPr lang="en-US" dirty="0"/>
              <a:t>Maintaining proper hygiene</a:t>
            </a:r>
          </a:p>
          <a:p>
            <a:r>
              <a:rPr lang="en-US" dirty="0"/>
              <a:t>Maintaining proper sanitation</a:t>
            </a:r>
          </a:p>
          <a:p>
            <a:r>
              <a:rPr lang="en-US" dirty="0"/>
              <a:t>Purifying water (if necessary)</a:t>
            </a:r>
          </a:p>
          <a:p>
            <a:r>
              <a:rPr lang="en-US" dirty="0"/>
              <a:t>Preventing spread of disease </a:t>
            </a:r>
          </a:p>
        </p:txBody>
      </p:sp>
      <p:pic>
        <p:nvPicPr>
          <p:cNvPr id="6" name="Picture 5" descr="Photo of bubbles covering the surface of a liquid. ">
            <a:extLst>
              <a:ext uri="{FF2B5EF4-FFF2-40B4-BE49-F238E27FC236}">
                <a16:creationId xmlns:a16="http://schemas.microsoft.com/office/drawing/2014/main" id="{0BE81A6E-8170-49B4-85C0-6F8517A0DC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5281" y="1840303"/>
            <a:ext cx="3215148" cy="2633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2840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DCA87F2-36CC-4F9F-96A1-94D6978AF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Maintaining Hygiene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C599E4E-D4EB-4425-B689-ED17D193FE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515" y="1604571"/>
            <a:ext cx="6481312" cy="4781145"/>
          </a:xfrm>
        </p:spPr>
        <p:txBody>
          <a:bodyPr/>
          <a:lstStyle/>
          <a:p>
            <a:r>
              <a:rPr lang="en-US" dirty="0"/>
              <a:t>Wash hands frequently </a:t>
            </a:r>
          </a:p>
          <a:p>
            <a:pPr lvl="1"/>
            <a:r>
              <a:rPr lang="en-US" dirty="0"/>
              <a:t>Or use alcohol-based hand sanitizer </a:t>
            </a:r>
          </a:p>
          <a:p>
            <a:r>
              <a:rPr lang="en-US" dirty="0"/>
              <a:t>Wear non-latex exam gloves </a:t>
            </a:r>
          </a:p>
          <a:p>
            <a:r>
              <a:rPr lang="en-US" dirty="0"/>
              <a:t>Keep dressings sterile </a:t>
            </a:r>
          </a:p>
          <a:p>
            <a:r>
              <a:rPr lang="en-US" dirty="0"/>
              <a:t>Wash areas that come in contact with body fluids </a:t>
            </a:r>
          </a:p>
        </p:txBody>
      </p:sp>
      <p:pic>
        <p:nvPicPr>
          <p:cNvPr id="6" name="Picture 5" descr="Photo of hands washing in a sink.">
            <a:extLst>
              <a:ext uri="{FF2B5EF4-FFF2-40B4-BE49-F238E27FC236}">
                <a16:creationId xmlns:a16="http://schemas.microsoft.com/office/drawing/2014/main" id="{DDF3F793-E924-4C6C-8A95-7B7CF9BBC5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3526" y="1798685"/>
            <a:ext cx="2115323" cy="326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6812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9F7A274-CD9B-44C8-9C1C-86F9D5991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Maintain Sanitation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DA96742-55E7-4C6C-B3E5-9B7857AA79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Control disposal of bacterial sources </a:t>
            </a:r>
          </a:p>
          <a:p>
            <a:r>
              <a:rPr lang="en-US" dirty="0"/>
              <a:t>Put waste products in plastic bags </a:t>
            </a:r>
          </a:p>
          <a:p>
            <a:pPr lvl="1"/>
            <a:r>
              <a:rPr lang="en-US" dirty="0"/>
              <a:t>Tie off bags and mark them as medical waste </a:t>
            </a:r>
          </a:p>
          <a:p>
            <a:r>
              <a:rPr lang="en-US" dirty="0"/>
              <a:t>Bury human waste </a:t>
            </a:r>
          </a:p>
        </p:txBody>
      </p:sp>
    </p:spTree>
    <p:extLst>
      <p:ext uri="{BB962C8B-B14F-4D97-AF65-F5344CB8AC3E}">
        <p14:creationId xmlns:p14="http://schemas.microsoft.com/office/powerpoint/2010/main" val="21759166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63BC77D-8638-40FE-BFE3-AE1452537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Water Purification Methods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A0D4B87-5408-41C2-9DD7-A1CA38DB47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Boil water for 1 minute </a:t>
            </a:r>
          </a:p>
          <a:p>
            <a:r>
              <a:rPr lang="en-US" dirty="0"/>
              <a:t>Water purification tablets </a:t>
            </a:r>
          </a:p>
          <a:p>
            <a:r>
              <a:rPr lang="en-US" dirty="0"/>
              <a:t>Non-perfumed liquid bleach </a:t>
            </a:r>
          </a:p>
          <a:p>
            <a:pPr lvl="1"/>
            <a:r>
              <a:rPr lang="en-US" dirty="0"/>
              <a:t>8 drops/gal of water </a:t>
            </a:r>
          </a:p>
          <a:p>
            <a:pPr lvl="1"/>
            <a:r>
              <a:rPr lang="en-US" dirty="0"/>
              <a:t>16 drops/gal if water is cloudy </a:t>
            </a:r>
          </a:p>
          <a:p>
            <a:pPr lvl="1"/>
            <a:r>
              <a:rPr lang="en-US" dirty="0"/>
              <a:t>Let stand for 30 minutes before use </a:t>
            </a:r>
          </a:p>
        </p:txBody>
      </p:sp>
      <p:pic>
        <p:nvPicPr>
          <p:cNvPr id="6" name="Picture 5" descr="Photo: Water in a pot comes to a boil.">
            <a:extLst>
              <a:ext uri="{FF2B5EF4-FFF2-40B4-BE49-F238E27FC236}">
                <a16:creationId xmlns:a16="http://schemas.microsoft.com/office/drawing/2014/main" id="{CB53BF7F-2535-4EA4-9BA2-E94663687A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9440" y="1937031"/>
            <a:ext cx="2585688" cy="298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3622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6EB5978-40A9-4A4A-B4E2-7552E7A09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Mass Casualty Incidents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3923B13-108F-4CDF-80F3-01A1BCD5CF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Incidents in which the number of casualties overwhelms the local resources </a:t>
            </a:r>
          </a:p>
          <a:p>
            <a:pPr lvl="1"/>
            <a:r>
              <a:rPr lang="en-US" dirty="0"/>
              <a:t>Commuter train derailment</a:t>
            </a:r>
          </a:p>
          <a:p>
            <a:pPr lvl="1"/>
            <a:r>
              <a:rPr lang="en-US" dirty="0"/>
              <a:t>Multi-car accident</a:t>
            </a:r>
          </a:p>
          <a:p>
            <a:pPr lvl="1"/>
            <a:r>
              <a:rPr lang="en-US" dirty="0"/>
              <a:t>Bus accident</a:t>
            </a:r>
          </a:p>
          <a:p>
            <a:pPr lvl="1"/>
            <a:r>
              <a:rPr lang="en-US" dirty="0"/>
              <a:t>Building collapse</a:t>
            </a:r>
          </a:p>
          <a:p>
            <a:pPr lvl="1"/>
            <a:r>
              <a:rPr lang="en-US" dirty="0"/>
              <a:t>Natural disasters (e.g., tornadoes)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0929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05BC44F-36CD-4F22-9A80-14AE39F23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Role of First Responder Personnel</a:t>
            </a:r>
            <a:r>
              <a:rPr lang="en-US" sz="800" dirty="0"/>
              <a:t> </a:t>
            </a:r>
            <a:r>
              <a:rPr lang="en-US" sz="1600" dirty="0">
                <a:solidFill>
                  <a:srgbClr val="448431"/>
                </a:solidFill>
              </a:rPr>
              <a:t>(1 of 2)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10087AA-2E54-4A0C-A526-DD59D66D68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During mass casualty events, first responder personnel will:</a:t>
            </a:r>
          </a:p>
          <a:p>
            <a:pPr lvl="1"/>
            <a:r>
              <a:rPr lang="en-US" dirty="0"/>
              <a:t>Establish command and control of the incident area</a:t>
            </a:r>
          </a:p>
          <a:p>
            <a:pPr lvl="1"/>
            <a:r>
              <a:rPr lang="en-US" dirty="0"/>
              <a:t>Conduct a scene size-up and set-up</a:t>
            </a:r>
          </a:p>
          <a:p>
            <a:pPr lvl="1"/>
            <a:r>
              <a:rPr lang="en-US" dirty="0"/>
              <a:t>Send survivors with relatively minor injuries to a holding area to await treatment</a:t>
            </a:r>
          </a:p>
          <a:p>
            <a:pPr lvl="1"/>
            <a:r>
              <a:rPr lang="en-US" dirty="0"/>
              <a:t>Identify survivors who require life-saving interventions and treat them immediately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030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6EB5978-40A9-4A4A-B4E2-7552E7A09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Triage?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3923B13-108F-4CDF-80F3-01A1BCD5CF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Triage is a process of managing and sorting of patients during a mass casualty incident:</a:t>
            </a:r>
          </a:p>
          <a:p>
            <a:pPr marL="457189" lvl="1" indent="0">
              <a:buNone/>
            </a:pPr>
            <a:r>
              <a:rPr lang="en-US" dirty="0"/>
              <a:t> - Patients are sorted based off RPM</a:t>
            </a:r>
          </a:p>
          <a:p>
            <a:pPr lvl="2"/>
            <a:r>
              <a:rPr lang="en-US" dirty="0"/>
              <a:t>Respirations, Perfusion, and Mental Status</a:t>
            </a:r>
          </a:p>
          <a:p>
            <a:pPr marL="685800" lvl="2" indent="0">
              <a:buNone/>
            </a:pPr>
            <a:endParaRPr lang="en-US" dirty="0"/>
          </a:p>
          <a:p>
            <a:pPr marL="548640" lvl="2" indent="0">
              <a:buNone/>
            </a:pPr>
            <a:r>
              <a:rPr lang="en-US" dirty="0"/>
              <a:t> </a:t>
            </a:r>
            <a:r>
              <a:rPr lang="en-US" sz="2400" dirty="0"/>
              <a:t>- Urgency of need</a:t>
            </a:r>
          </a:p>
          <a:p>
            <a:pPr marL="548640" lvl="2" indent="0">
              <a:buNone/>
            </a:pPr>
            <a:endParaRPr lang="en-US" sz="2400" dirty="0"/>
          </a:p>
          <a:p>
            <a:pPr marL="548640" lvl="2" indent="0">
              <a:buNone/>
            </a:pPr>
            <a:r>
              <a:rPr lang="en-US" sz="2400" dirty="0"/>
              <a:t> - Tagged Immediate, Delayed, Minor</a:t>
            </a:r>
          </a:p>
          <a:p>
            <a:pPr marL="548640" lvl="2" indent="0">
              <a:buNone/>
            </a:pPr>
            <a:endParaRPr lang="en-US" sz="2400" dirty="0"/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en-US" sz="2400" dirty="0"/>
              <a:t>It is a French word that means to sort.</a:t>
            </a:r>
          </a:p>
        </p:txBody>
      </p:sp>
    </p:spTree>
    <p:extLst>
      <p:ext uri="{BB962C8B-B14F-4D97-AF65-F5344CB8AC3E}">
        <p14:creationId xmlns:p14="http://schemas.microsoft.com/office/powerpoint/2010/main" val="29399628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2A10B65-9113-4412-8924-90A70AA49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Role of First Responder Personnel</a:t>
            </a:r>
            <a:r>
              <a:rPr lang="en-US" sz="1400" dirty="0"/>
              <a:t> </a:t>
            </a:r>
            <a:r>
              <a:rPr lang="en-US" sz="1400" dirty="0">
                <a:solidFill>
                  <a:srgbClr val="448431"/>
                </a:solidFill>
              </a:rPr>
              <a:t>(2 of 2)</a:t>
            </a:r>
            <a:endParaRPr lang="en-US" dirty="0">
              <a:solidFill>
                <a:srgbClr val="448431"/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78E6D73-AF12-4F54-956B-DAC2ACEB0B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During mass casualty events, first responder personnel will also:</a:t>
            </a:r>
          </a:p>
          <a:p>
            <a:pPr lvl="1"/>
            <a:r>
              <a:rPr lang="en-US" dirty="0"/>
              <a:t>Identify deceased victims as well as survivors too severely injured to save</a:t>
            </a:r>
          </a:p>
          <a:p>
            <a:pPr lvl="1"/>
            <a:r>
              <a:rPr lang="en-US" dirty="0"/>
              <a:t>Manage medical transportation for survivors who require additional treatment</a:t>
            </a:r>
          </a:p>
          <a:p>
            <a:pPr lvl="1"/>
            <a:r>
              <a:rPr lang="en-US" dirty="0"/>
              <a:t>Secure the area to protect first responders, survivors, and evidence for law enforcement investigations</a:t>
            </a:r>
          </a:p>
          <a:p>
            <a:pPr lvl="1"/>
            <a:r>
              <a:rPr lang="en-US" dirty="0"/>
              <a:t>Remove debris and other safety or health threats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9339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C4573CD-CF35-4667-BC3A-6AEB6B34E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371" y="191652"/>
            <a:ext cx="6044561" cy="1017672"/>
          </a:xfrm>
        </p:spPr>
        <p:txBody>
          <a:bodyPr>
            <a:normAutofit fontScale="90000"/>
          </a:bodyPr>
          <a:lstStyle/>
          <a:p>
            <a:r>
              <a:rPr lang="en-US" dirty="0"/>
              <a:t>Role of CERT Volunteers</a:t>
            </a:r>
            <a:r>
              <a:rPr lang="en-US" sz="800" dirty="0"/>
              <a:t> </a:t>
            </a:r>
            <a:r>
              <a:rPr lang="en-US" sz="800" dirty="0">
                <a:solidFill>
                  <a:srgbClr val="448431"/>
                </a:solidFill>
              </a:rPr>
              <a:t>(1 of 2)</a:t>
            </a:r>
            <a:endParaRPr lang="en-US" dirty="0">
              <a:solidFill>
                <a:srgbClr val="448431"/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38E6333-8336-4A24-A661-9F811C1355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Respond to the Call Out notification</a:t>
            </a:r>
          </a:p>
          <a:p>
            <a:r>
              <a:rPr lang="en-US" dirty="0"/>
              <a:t>Check in and get assignment</a:t>
            </a:r>
          </a:p>
          <a:p>
            <a:r>
              <a:rPr lang="en-US" dirty="0"/>
              <a:t>Put on PPE and any CERT affiliated gear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5322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6DE6C1B-320B-4BD8-AE74-DA0D84832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Functions of Disaster Medical Operations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0D220CB-316B-44D2-B8F1-99D690D1E0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Triage/Assessment</a:t>
            </a:r>
          </a:p>
          <a:p>
            <a:r>
              <a:rPr lang="en-US" dirty="0"/>
              <a:t>Treatment</a:t>
            </a:r>
          </a:p>
          <a:p>
            <a:r>
              <a:rPr lang="en-US" dirty="0"/>
              <a:t>Morgue</a:t>
            </a:r>
          </a:p>
        </p:txBody>
      </p:sp>
      <p:pic>
        <p:nvPicPr>
          <p:cNvPr id="15" name="Picture 14" descr="A picture containing outdoor, ground, person&#10;&#10;Description automatically generated">
            <a:extLst>
              <a:ext uri="{FF2B5EF4-FFF2-40B4-BE49-F238E27FC236}">
                <a16:creationId xmlns:a16="http://schemas.microsoft.com/office/drawing/2014/main" id="{9C7602FC-5591-49AF-B043-375E94B189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510" y="1725906"/>
            <a:ext cx="6458768" cy="437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4133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1A4CC4E-2225-4CC8-AE3A-5A904417E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Establish a Medical Treatment Area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99FFAE0-7F55-4118-A037-E21D22C370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444" y="1678305"/>
            <a:ext cx="10844650" cy="4781145"/>
          </a:xfrm>
        </p:spPr>
        <p:txBody>
          <a:bodyPr>
            <a:normAutofit/>
          </a:bodyPr>
          <a:lstStyle/>
          <a:p>
            <a:r>
              <a:rPr lang="en-US" dirty="0"/>
              <a:t>DPS will advise what location will be set up for the treatment area</a:t>
            </a:r>
          </a:p>
          <a:p>
            <a:pPr lvl="1"/>
            <a:r>
              <a:rPr lang="en-US" dirty="0"/>
              <a:t>The EOC will decide the location</a:t>
            </a:r>
          </a:p>
          <a:p>
            <a:pPr lvl="1"/>
            <a:r>
              <a:rPr lang="en-US" dirty="0"/>
              <a:t>There is a predetermined list from which the EOC will pick from</a:t>
            </a:r>
          </a:p>
        </p:txBody>
      </p:sp>
    </p:spTree>
    <p:extLst>
      <p:ext uri="{BB962C8B-B14F-4D97-AF65-F5344CB8AC3E}">
        <p14:creationId xmlns:p14="http://schemas.microsoft.com/office/powerpoint/2010/main" val="1322939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34F3F49-5E04-4630-83A8-12D1A1D20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Safety for Rescuers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E64965E-9746-44ED-88D4-5B1C5524CA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189" lvl="1" indent="0">
              <a:buNone/>
            </a:pPr>
            <a:endParaRPr lang="en-US" sz="700" dirty="0"/>
          </a:p>
          <a:p>
            <a:pPr marL="457189" lvl="1" indent="0" algn="ctr">
              <a:buNone/>
            </a:pPr>
            <a:endParaRPr lang="en-US" b="1" dirty="0">
              <a:solidFill>
                <a:srgbClr val="C00000"/>
              </a:solidFill>
            </a:endParaRPr>
          </a:p>
          <a:p>
            <a:pPr marL="457189" lvl="1" indent="0" algn="ctr">
              <a:buNone/>
            </a:pPr>
            <a:endParaRPr lang="en-US" b="1" dirty="0">
              <a:solidFill>
                <a:srgbClr val="C00000"/>
              </a:solidFill>
            </a:endParaRPr>
          </a:p>
          <a:p>
            <a:pPr marL="457189" lvl="1" indent="0" algn="ctr">
              <a:buNone/>
            </a:pPr>
            <a:endParaRPr lang="en-US" b="1" dirty="0">
              <a:solidFill>
                <a:srgbClr val="C00000"/>
              </a:solidFill>
            </a:endParaRPr>
          </a:p>
          <a:p>
            <a:pPr marL="457189" lvl="1" indent="0" algn="ctr">
              <a:buNone/>
            </a:pPr>
            <a:r>
              <a:rPr lang="en-US" b="1" dirty="0">
                <a:solidFill>
                  <a:srgbClr val="C00000"/>
                </a:solidFill>
              </a:rPr>
              <a:t>YOUR safety is the number one priority </a:t>
            </a:r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640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6EB5978-40A9-4A4A-B4E2-7552E7A09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Triage?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3923B13-108F-4CDF-80F3-01A1BCD5CF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Triage is a process of managing and sorting of patients during a mass casualty incident:</a:t>
            </a:r>
          </a:p>
          <a:p>
            <a:pPr marL="457189" lvl="1" indent="0">
              <a:buNone/>
            </a:pPr>
            <a:r>
              <a:rPr lang="en-US" dirty="0"/>
              <a:t> - Patients are sorted based off RPM</a:t>
            </a:r>
          </a:p>
          <a:p>
            <a:pPr lvl="2"/>
            <a:r>
              <a:rPr lang="en-US" dirty="0"/>
              <a:t>Respirations, Perfusion, and Mental Status</a:t>
            </a:r>
          </a:p>
          <a:p>
            <a:pPr marL="685800" lvl="2" indent="0">
              <a:buNone/>
            </a:pPr>
            <a:endParaRPr lang="en-US" dirty="0"/>
          </a:p>
          <a:p>
            <a:pPr marL="548640" lvl="2" indent="0">
              <a:buNone/>
            </a:pPr>
            <a:r>
              <a:rPr lang="en-US" dirty="0"/>
              <a:t> </a:t>
            </a:r>
            <a:r>
              <a:rPr lang="en-US" sz="2400" dirty="0"/>
              <a:t>- Urgency of need</a:t>
            </a:r>
          </a:p>
          <a:p>
            <a:pPr marL="548640" lvl="2" indent="0">
              <a:buNone/>
            </a:pPr>
            <a:endParaRPr lang="en-US" sz="2400" dirty="0"/>
          </a:p>
          <a:p>
            <a:pPr marL="548640" lvl="2" indent="0">
              <a:buNone/>
            </a:pPr>
            <a:r>
              <a:rPr lang="en-US" sz="2400" dirty="0"/>
              <a:t> - Tagged Immediate, Delayed, Minor</a:t>
            </a:r>
          </a:p>
          <a:p>
            <a:pPr marL="548640" lvl="2" indent="0">
              <a:buNone/>
            </a:pPr>
            <a:endParaRPr lang="en-US" sz="2400" dirty="0"/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en-US" sz="2400" dirty="0"/>
              <a:t>It is a French word that means to sort.</a:t>
            </a:r>
          </a:p>
        </p:txBody>
      </p:sp>
    </p:spTree>
    <p:extLst>
      <p:ext uri="{BB962C8B-B14F-4D97-AF65-F5344CB8AC3E}">
        <p14:creationId xmlns:p14="http://schemas.microsoft.com/office/powerpoint/2010/main" val="4140013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6EB5978-40A9-4A4A-B4E2-7552E7A09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Triage Process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3923B13-108F-4CDF-80F3-01A1BCD5C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189" y="1924167"/>
            <a:ext cx="11350632" cy="437820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Step 1:  Stop, Look, Listen, and Think </a:t>
            </a:r>
          </a:p>
          <a:p>
            <a:pPr eaLnBrk="1" hangingPunct="1"/>
            <a:r>
              <a:rPr lang="en-US" altLang="en-US" dirty="0"/>
              <a:t>Step 2:  Conduct voice triage </a:t>
            </a:r>
          </a:p>
          <a:p>
            <a:pPr eaLnBrk="1" hangingPunct="1"/>
            <a:r>
              <a:rPr lang="en-US" altLang="en-US" dirty="0"/>
              <a:t>Step 3:  Start where you stand; follow systematic route </a:t>
            </a:r>
          </a:p>
          <a:p>
            <a:pPr eaLnBrk="1" hangingPunct="1"/>
            <a:r>
              <a:rPr lang="en-US" altLang="en-US" dirty="0"/>
              <a:t>Step 4:  Evaluate each victim and tag </a:t>
            </a:r>
          </a:p>
          <a:p>
            <a:pPr eaLnBrk="1" hangingPunct="1"/>
            <a:r>
              <a:rPr lang="en-US" altLang="en-US" dirty="0"/>
              <a:t>Step 5:  Treat “I” victims immediately </a:t>
            </a:r>
          </a:p>
          <a:p>
            <a:pPr eaLnBrk="1" hangingPunct="1"/>
            <a:r>
              <a:rPr lang="en-US" altLang="en-US" dirty="0"/>
              <a:t>Step 6:  Document triage results</a:t>
            </a:r>
          </a:p>
        </p:txBody>
      </p:sp>
    </p:spTree>
    <p:extLst>
      <p:ext uri="{BB962C8B-B14F-4D97-AF65-F5344CB8AC3E}">
        <p14:creationId xmlns:p14="http://schemas.microsoft.com/office/powerpoint/2010/main" val="336376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6EB5978-40A9-4A4A-B4E2-7552E7A09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Triage Process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3923B13-108F-4CDF-80F3-01A1BCD5C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189" y="1924167"/>
            <a:ext cx="11350632" cy="4378208"/>
          </a:xfrm>
        </p:spPr>
        <p:txBody>
          <a:bodyPr/>
          <a:lstStyle/>
          <a:p>
            <a:pPr eaLnBrk="1" hangingPunct="1"/>
            <a:r>
              <a:rPr lang="en-US" altLang="en-US" dirty="0"/>
              <a:t>Check RPM</a:t>
            </a:r>
          </a:p>
          <a:p>
            <a:pPr lvl="1"/>
            <a:r>
              <a:rPr lang="en-US" altLang="en-US" sz="2000" dirty="0"/>
              <a:t>Respirations – Open airway, check breathing</a:t>
            </a:r>
          </a:p>
          <a:p>
            <a:pPr lvl="1"/>
            <a:r>
              <a:rPr lang="en-US" altLang="en-US" sz="2000" dirty="0"/>
              <a:t>Perfusion – Capillary Refill, pulse; Circulation &amp; bleeding</a:t>
            </a:r>
          </a:p>
          <a:p>
            <a:pPr lvl="1"/>
            <a:r>
              <a:rPr lang="en-US" altLang="en-US" sz="2000" dirty="0"/>
              <a:t>Mental Status – Ask questions; Alert &amp; oriented</a:t>
            </a:r>
          </a:p>
        </p:txBody>
      </p:sp>
      <p:pic>
        <p:nvPicPr>
          <p:cNvPr id="4" name="Picture 1" descr="C:\Users\adibenedetto\Pictures\CERT UPC 2010\CERT UPC 2010 059.jpg">
            <a:extLst>
              <a:ext uri="{FF2B5EF4-FFF2-40B4-BE49-F238E27FC236}">
                <a16:creationId xmlns:a16="http://schemas.microsoft.com/office/drawing/2014/main" id="{F77CCB1A-EF77-4397-83B3-009A021ECF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821" y="2622589"/>
            <a:ext cx="44704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6665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6EB5978-40A9-4A4A-B4E2-7552E7A09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Triage Video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33BA710-2861-294B-93D5-70625F4B1DDB}"/>
              </a:ext>
            </a:extLst>
          </p:cNvPr>
          <p:cNvSpPr txBox="1"/>
          <p:nvPr/>
        </p:nvSpPr>
        <p:spPr>
          <a:xfrm>
            <a:off x="2002905" y="4648661"/>
            <a:ext cx="91048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Part 1: https://www.youtube.com/watch?v=73kJ-4gEsnA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FCC7B4-C7A4-9E74-DB7F-A6649EC60FD9}"/>
              </a:ext>
            </a:extLst>
          </p:cNvPr>
          <p:cNvSpPr txBox="1"/>
          <p:nvPr/>
        </p:nvSpPr>
        <p:spPr>
          <a:xfrm>
            <a:off x="2002905" y="5171881"/>
            <a:ext cx="9561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Part 2: https://www.youtube.com/watch?v=4NHSAZW0d5Y</a:t>
            </a:r>
          </a:p>
        </p:txBody>
      </p:sp>
      <p:pic>
        <p:nvPicPr>
          <p:cNvPr id="5" name="Online Media 4" title="CERT - START - RPM (Part 2).mpeg">
            <a:hlinkClick r:id="" action="ppaction://media"/>
            <a:extLst>
              <a:ext uri="{FF2B5EF4-FFF2-40B4-BE49-F238E27FC236}">
                <a16:creationId xmlns:a16="http://schemas.microsoft.com/office/drawing/2014/main" id="{96258326-0C32-CA74-33F8-49DF8EB2FB5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783732" y="1976571"/>
            <a:ext cx="3313816" cy="2485362"/>
          </a:xfrm>
          <a:prstGeom prst="rect">
            <a:avLst/>
          </a:prstGeom>
        </p:spPr>
      </p:pic>
      <p:pic>
        <p:nvPicPr>
          <p:cNvPr id="6" name="Online Media 5" title="CERT - START - RPM (Part 1).mpeg">
            <a:hlinkClick r:id="" action="ppaction://media"/>
            <a:extLst>
              <a:ext uri="{FF2B5EF4-FFF2-40B4-BE49-F238E27FC236}">
                <a16:creationId xmlns:a16="http://schemas.microsoft.com/office/drawing/2014/main" id="{1FC33681-1BE2-D948-AF06-2F9790B21B8B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2094452" y="1976571"/>
            <a:ext cx="3313816" cy="2485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63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6EB5978-40A9-4A4A-B4E2-7552E7A09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Triage Categories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AF2922-07A9-4191-9790-87FA7BFFBC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92" y="1584801"/>
            <a:ext cx="8254699" cy="10181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724DF96-BE2A-459C-BF4E-6847A79F4D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92" y="2490332"/>
            <a:ext cx="8224217" cy="14509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E8D7CB8-6CA4-40FD-B43E-03844A2AF8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92" y="3828716"/>
            <a:ext cx="8199831" cy="10486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01B456-0F3A-47FA-B0C8-148C1425BA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2410" y="4759583"/>
            <a:ext cx="8297374" cy="143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8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6EB5978-40A9-4A4A-B4E2-7552E7A09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Triage Tests - RPM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56B337-2755-4C95-9978-19AD2EAF331B}"/>
              </a:ext>
            </a:extLst>
          </p:cNvPr>
          <p:cNvSpPr txBox="1"/>
          <p:nvPr/>
        </p:nvSpPr>
        <p:spPr>
          <a:xfrm>
            <a:off x="936839" y="1815809"/>
            <a:ext cx="8592835" cy="3625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Respiration 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</a:rPr>
              <a:t>&gt;30bpm = 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IMMEDIATE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Perfusion:  Capillary Blanche </a:t>
            </a:r>
          </a:p>
          <a:p>
            <a:pPr marR="0" lvl="1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</a:rPr>
              <a:t>&gt;2sec = 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IMMEDIATE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Mental Status</a:t>
            </a:r>
          </a:p>
          <a:p>
            <a:pPr marR="0" lvl="1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</a:rPr>
              <a:t>Unconscious = 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IMMEDIATE</a:t>
            </a:r>
          </a:p>
          <a:p>
            <a:pPr marR="0" lvl="1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</a:rPr>
              <a:t>Can’t follow simple command = 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IMMEDIATE</a:t>
            </a:r>
          </a:p>
        </p:txBody>
      </p:sp>
    </p:spTree>
    <p:extLst>
      <p:ext uri="{BB962C8B-B14F-4D97-AF65-F5344CB8AC3E}">
        <p14:creationId xmlns:p14="http://schemas.microsoft.com/office/powerpoint/2010/main" val="28401689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15795</TotalTime>
  <Words>984</Words>
  <Application>Microsoft Office PowerPoint</Application>
  <PresentationFormat>Widescreen</PresentationFormat>
  <Paragraphs>201</Paragraphs>
  <Slides>34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Calibri</vt:lpstr>
      <vt:lpstr>Calibri Light</vt:lpstr>
      <vt:lpstr>Wingdings</vt:lpstr>
      <vt:lpstr>Office Theme</vt:lpstr>
      <vt:lpstr>Disaster Medical Operations – Part 2</vt:lpstr>
      <vt:lpstr>Unit 4 Objectives</vt:lpstr>
      <vt:lpstr>What is Triage?</vt:lpstr>
      <vt:lpstr>What is Triage?</vt:lpstr>
      <vt:lpstr>Triage Process</vt:lpstr>
      <vt:lpstr>Triage Process</vt:lpstr>
      <vt:lpstr>Triage Video</vt:lpstr>
      <vt:lpstr>Triage Categories</vt:lpstr>
      <vt:lpstr>Triage Tests - RPM</vt:lpstr>
      <vt:lpstr>Triage Decision Tree</vt:lpstr>
      <vt:lpstr>Triage Tag</vt:lpstr>
      <vt:lpstr>Triaging</vt:lpstr>
      <vt:lpstr>Triage System</vt:lpstr>
      <vt:lpstr>Let’s Practice</vt:lpstr>
      <vt:lpstr>Let’s Practice</vt:lpstr>
      <vt:lpstr>Let’s Practice</vt:lpstr>
      <vt:lpstr>Let’s Practice</vt:lpstr>
      <vt:lpstr>Let’s Practice</vt:lpstr>
      <vt:lpstr>Head-to-Toe Assessment</vt:lpstr>
      <vt:lpstr>DCAP-BTLS</vt:lpstr>
      <vt:lpstr>Conducting Head-to-Toe Assessment</vt:lpstr>
      <vt:lpstr>Order of Assessment</vt:lpstr>
      <vt:lpstr>Closed-Head, Neck, Spinal Injuries</vt:lpstr>
      <vt:lpstr>Public Health Considerations</vt:lpstr>
      <vt:lpstr>Maintaining Hygiene</vt:lpstr>
      <vt:lpstr>Maintain Sanitation</vt:lpstr>
      <vt:lpstr>Water Purification Methods</vt:lpstr>
      <vt:lpstr>Mass Casualty Incidents</vt:lpstr>
      <vt:lpstr>Role of First Responder Personnel (1 of 2)</vt:lpstr>
      <vt:lpstr>Role of First Responder Personnel (2 of 2)</vt:lpstr>
      <vt:lpstr>Role of CERT Volunteers (1 of 2)</vt:lpstr>
      <vt:lpstr>Functions of Disaster Medical Operations</vt:lpstr>
      <vt:lpstr>Establish a Medical Treatment Area</vt:lpstr>
      <vt:lpstr>Safety for Rescuers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4: Disaster Medical Operations – Part 2</dc:title>
  <dc:creator>Angela DiBenedetto</dc:creator>
  <cp:lastModifiedBy>Andrew Theisen</cp:lastModifiedBy>
  <cp:revision>12</cp:revision>
  <dcterms:created xsi:type="dcterms:W3CDTF">2020-12-18T00:11:02Z</dcterms:created>
  <dcterms:modified xsi:type="dcterms:W3CDTF">2023-03-15T20:51:36Z</dcterms:modified>
</cp:coreProperties>
</file>