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38" r:id="rId5"/>
    <p:sldId id="261" r:id="rId6"/>
    <p:sldId id="262" r:id="rId7"/>
    <p:sldId id="309" r:id="rId8"/>
    <p:sldId id="310" r:id="rId9"/>
    <p:sldId id="314" r:id="rId10"/>
    <p:sldId id="313" r:id="rId11"/>
    <p:sldId id="308" r:id="rId12"/>
    <p:sldId id="315" r:id="rId13"/>
    <p:sldId id="316" r:id="rId14"/>
    <p:sldId id="263" r:id="rId15"/>
    <p:sldId id="264" r:id="rId16"/>
    <p:sldId id="265" r:id="rId17"/>
    <p:sldId id="317" r:id="rId18"/>
    <p:sldId id="266" r:id="rId19"/>
    <p:sldId id="318" r:id="rId20"/>
    <p:sldId id="267" r:id="rId21"/>
    <p:sldId id="319" r:id="rId22"/>
    <p:sldId id="320" r:id="rId23"/>
    <p:sldId id="321" r:id="rId24"/>
    <p:sldId id="324" r:id="rId25"/>
    <p:sldId id="325" r:id="rId26"/>
    <p:sldId id="326" r:id="rId27"/>
    <p:sldId id="331" r:id="rId28"/>
    <p:sldId id="333" r:id="rId29"/>
    <p:sldId id="335" r:id="rId30"/>
    <p:sldId id="327" r:id="rId31"/>
    <p:sldId id="337" r:id="rId32"/>
    <p:sldId id="336" r:id="rId33"/>
    <p:sldId id="328" r:id="rId34"/>
    <p:sldId id="334" r:id="rId35"/>
    <p:sldId id="268" r:id="rId36"/>
    <p:sldId id="322" r:id="rId37"/>
    <p:sldId id="323" r:id="rId38"/>
    <p:sldId id="269" r:id="rId39"/>
    <p:sldId id="330" r:id="rId40"/>
    <p:sldId id="279" r:id="rId41"/>
    <p:sldId id="280" r:id="rId42"/>
    <p:sldId id="281" r:id="rId43"/>
    <p:sldId id="282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7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5B12-64BF-4FA6-B869-BD4797FB387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32B8-AAA9-4B4B-AE1F-4A0A645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4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5B12-64BF-4FA6-B869-BD4797FB387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32B8-AAA9-4B4B-AE1F-4A0A645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8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5B12-64BF-4FA6-B869-BD4797FB387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32B8-AAA9-4B4B-AE1F-4A0A645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1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86B7D5-9D73-41BF-83DA-82B7B0CE3957}"/>
              </a:ext>
            </a:extLst>
          </p:cNvPr>
          <p:cNvSpPr/>
          <p:nvPr userDrawn="1"/>
        </p:nvSpPr>
        <p:spPr>
          <a:xfrm>
            <a:off x="0" y="2965"/>
            <a:ext cx="12192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19E53-3E23-440A-8EE7-959664248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3677438"/>
            <a:ext cx="10972800" cy="18531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1" y="5872795"/>
            <a:ext cx="1710748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131" y="5872795"/>
            <a:ext cx="2745108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55A5C-60F8-44DB-948C-104DD56B3B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0055"/>
            <a:ext cx="12192000" cy="897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B4A5DE-FE85-4060-831F-4535EBE30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476500"/>
            <a:ext cx="12192000" cy="725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7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FA9AEBB-8891-A342-9D8E-FDE1EF163A4C}"/>
              </a:ext>
            </a:extLst>
          </p:cNvPr>
          <p:cNvSpPr/>
          <p:nvPr userDrawn="1"/>
        </p:nvSpPr>
        <p:spPr>
          <a:xfrm>
            <a:off x="0" y="5"/>
            <a:ext cx="12192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0EF1FA-DB3B-394B-94CA-7630D7D90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639" y="887763"/>
            <a:ext cx="402335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0"/>
            <a:ext cx="11372800" cy="4781145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906385" y="6256658"/>
            <a:ext cx="10285615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9" y="5936615"/>
            <a:ext cx="1710748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81DF7E-501B-4BCA-95FE-16FA92C0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90" y="320678"/>
            <a:ext cx="7742468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4889971-C6D0-48C5-8EB8-09A4DABBFE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6383" y="6385716"/>
            <a:ext cx="5918663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4B06ED1-1B06-44B7-8461-057F53E188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6756" y="6385716"/>
            <a:ext cx="2405149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77CCBE-2056-4A6A-AADD-907E6B311E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85367" y="5881860"/>
            <a:ext cx="1363212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136759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38DDE6-B4A7-0541-90DA-8FC7EEF0F91C}"/>
              </a:ext>
            </a:extLst>
          </p:cNvPr>
          <p:cNvSpPr/>
          <p:nvPr userDrawn="1"/>
        </p:nvSpPr>
        <p:spPr>
          <a:xfrm>
            <a:off x="0" y="5"/>
            <a:ext cx="12192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A92967-FF1D-F449-95B6-E31F83596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639" y="887763"/>
            <a:ext cx="402335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0"/>
            <a:ext cx="11350632" cy="47811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906385" y="6256658"/>
            <a:ext cx="10285615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9" y="5936615"/>
            <a:ext cx="1710748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E358483-0701-4610-B7F8-1CDC93B7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90" y="320678"/>
            <a:ext cx="7742468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FC4B6C-E56F-45A2-B987-2706EF446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6383" y="6385716"/>
            <a:ext cx="5918663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1D02937-E059-4923-A2A9-5058038E8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6756" y="6385716"/>
            <a:ext cx="2405149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0D271F4-3E44-4C14-8C4E-2D0D7A3B45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85367" y="5881860"/>
            <a:ext cx="1363212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96928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n-Bulleted Intro Tex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6A5303-72BF-2E4F-A2AE-19DB2789850B}"/>
              </a:ext>
            </a:extLst>
          </p:cNvPr>
          <p:cNvSpPr/>
          <p:nvPr userDrawn="1"/>
        </p:nvSpPr>
        <p:spPr>
          <a:xfrm>
            <a:off x="0" y="5"/>
            <a:ext cx="12192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75180F7-F67E-2A4A-956D-AEF140B54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639" y="887763"/>
            <a:ext cx="402335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0"/>
            <a:ext cx="11372800" cy="4781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906385" y="6256658"/>
            <a:ext cx="10285615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9" y="5936615"/>
            <a:ext cx="1710748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AE9D370-B5BD-4A01-BD93-E3AF2518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90" y="320678"/>
            <a:ext cx="7742468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35CCE95-468E-442E-9ED0-F1EDC09F41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6383" y="6385716"/>
            <a:ext cx="5918663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8A4DFD6-6B8A-4783-B624-3D851DA8A1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6756" y="6385716"/>
            <a:ext cx="2405149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6C3AFA8-CF49-4D54-9168-38931552E69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85367" y="5881860"/>
            <a:ext cx="1363212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7168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1779B46-53E1-5149-8E8C-35E83EBC25FD}"/>
              </a:ext>
            </a:extLst>
          </p:cNvPr>
          <p:cNvSpPr/>
          <p:nvPr userDrawn="1"/>
        </p:nvSpPr>
        <p:spPr>
          <a:xfrm>
            <a:off x="0" y="5"/>
            <a:ext cx="12192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A77D519-0397-B742-A4B4-77644D4D3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639" y="887763"/>
            <a:ext cx="402335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521230"/>
            <a:ext cx="5523496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906385" y="6256658"/>
            <a:ext cx="10285615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9" y="5936615"/>
            <a:ext cx="1710748" cy="7315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D0A62F-ADCE-4FEB-9CDF-E85D05BB34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521230"/>
            <a:ext cx="5675811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8828DD-31C9-4C41-AB97-0D5A474A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190" y="320678"/>
            <a:ext cx="7742468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3AEF4AA-E762-4CCB-8C4A-9592823B5F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6794" y="5824699"/>
            <a:ext cx="1065017" cy="303212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PM 123</a:t>
            </a:r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1CC6E1A-3A1D-4D97-9209-75A5CE8341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6383" y="6385716"/>
            <a:ext cx="5918663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D4EAC7A-29D8-42A5-A75B-CEE1CDA8A4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76756" y="6385716"/>
            <a:ext cx="2405149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79F7116-2CE5-4A1C-9C55-E527BC721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385367" y="5881860"/>
            <a:ext cx="1363212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72261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5B12-64BF-4FA6-B869-BD4797FB387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32B8-AAA9-4B4B-AE1F-4A0A645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6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5B12-64BF-4FA6-B869-BD4797FB387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32B8-AAA9-4B4B-AE1F-4A0A645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1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5B12-64BF-4FA6-B869-BD4797FB387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32B8-AAA9-4B4B-AE1F-4A0A645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2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5B12-64BF-4FA6-B869-BD4797FB387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32B8-AAA9-4B4B-AE1F-4A0A645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5B12-64BF-4FA6-B869-BD4797FB387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32B8-AAA9-4B4B-AE1F-4A0A645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3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5B12-64BF-4FA6-B869-BD4797FB387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32B8-AAA9-4B4B-AE1F-4A0A645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5B12-64BF-4FA6-B869-BD4797FB387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32B8-AAA9-4B4B-AE1F-4A0A645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6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5B12-64BF-4FA6-B869-BD4797FB387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832B8-AAA9-4B4B-AE1F-4A0A645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B5B12-64BF-4FA6-B869-BD4797FB387D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832B8-AAA9-4B4B-AE1F-4A0A64520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7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VJFGZC8UvP8?feature=oembe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0w5axgsw9Wt2kM&amp;tbnid=I6GeoBqpHEG66M:&amp;ved=0CAgQjRwwAA&amp;url=http%3A%2F%2Fwww.nydailynews.com%2Fnews%2Fnational%2Fteacher-impaled-leg-oklahoma-tornado-article-1.1351334&amp;ei=x0uuUdjdI4e9igLT9IHQCQ&amp;psig=AFQjCNGRUIfLrOtSoshEnilmC7d5PALf-w&amp;ust=1370463559615631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7B58944-E15D-E7EA-6C97-5D63B4F995A6}"/>
              </a:ext>
            </a:extLst>
          </p:cNvPr>
          <p:cNvSpPr txBox="1">
            <a:spLocks/>
          </p:cNvSpPr>
          <p:nvPr/>
        </p:nvSpPr>
        <p:spPr>
          <a:xfrm>
            <a:off x="1785668" y="1654567"/>
            <a:ext cx="10279618" cy="725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5000">
                <a:solidFill>
                  <a:srgbClr val="C00000"/>
                </a:solidFill>
              </a:rPr>
              <a:t>USC </a:t>
            </a:r>
            <a:r>
              <a:rPr lang="en-US" sz="5000">
                <a:solidFill>
                  <a:srgbClr val="FFFFFF"/>
                </a:solidFill>
              </a:rPr>
              <a:t>CERT Basic Training</a:t>
            </a:r>
            <a:endParaRPr lang="en-US" sz="5000" b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460549-FE62-45D2-BF9D-6447DCB494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49305" y="2103437"/>
            <a:ext cx="9164548" cy="1325563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en-US" sz="3400" b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Disaster </a:t>
            </a: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Medical Operations - Part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19" y="5533099"/>
            <a:ext cx="1680921" cy="13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9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CE936A-07AD-4CF6-955A-B47DD912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Look, Listen, and Feel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09112-FB9C-4DB8-AEEB-5E80938EA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Look – </a:t>
            </a:r>
            <a:r>
              <a:rPr lang="en-US" dirty="0"/>
              <a:t>For chest rise and fall</a:t>
            </a:r>
          </a:p>
          <a:p>
            <a:r>
              <a:rPr lang="en-US" b="1" dirty="0"/>
              <a:t>Listen – </a:t>
            </a:r>
            <a:r>
              <a:rPr lang="en-US" dirty="0"/>
              <a:t>For air exchange</a:t>
            </a:r>
          </a:p>
          <a:p>
            <a:r>
              <a:rPr lang="en-US" b="1" dirty="0"/>
              <a:t>Feel – </a:t>
            </a:r>
            <a:r>
              <a:rPr lang="en-US" dirty="0"/>
              <a:t>for air exchange on your cheek</a:t>
            </a:r>
          </a:p>
        </p:txBody>
      </p:sp>
      <p:pic>
        <p:nvPicPr>
          <p:cNvPr id="7" name="Picture 4" descr="Look-listen-f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308" y="3262184"/>
            <a:ext cx="36576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74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AE3C2D-359C-4833-8E9A-C63123CB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Triage – Are they breathing?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184" y="1517578"/>
            <a:ext cx="5207116" cy="46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8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CE936A-07AD-4CF6-955A-B47DD912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Position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409112-FB9C-4DB8-AEEB-5E80938EA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Body: </a:t>
            </a:r>
            <a:r>
              <a:rPr lang="en-US" dirty="0"/>
              <a:t>Laid on its side</a:t>
            </a:r>
          </a:p>
          <a:p>
            <a:r>
              <a:rPr lang="en-US" b="1" dirty="0"/>
              <a:t>Bottom Arm: </a:t>
            </a:r>
            <a:r>
              <a:rPr lang="en-US" dirty="0"/>
              <a:t>Reached outward</a:t>
            </a:r>
          </a:p>
          <a:p>
            <a:r>
              <a:rPr lang="en-US" b="1" dirty="0"/>
              <a:t>Top Arm: </a:t>
            </a:r>
            <a:r>
              <a:rPr lang="en-US" dirty="0"/>
              <a:t>Rest hand on bicep of bottom arm</a:t>
            </a:r>
          </a:p>
          <a:p>
            <a:r>
              <a:rPr lang="en-US" b="1" dirty="0"/>
              <a:t>Head: </a:t>
            </a:r>
            <a:r>
              <a:rPr lang="en-US" dirty="0"/>
              <a:t>Rest on hand</a:t>
            </a:r>
          </a:p>
          <a:p>
            <a:r>
              <a:rPr lang="en-US" b="1" dirty="0"/>
              <a:t>Legs: </a:t>
            </a:r>
            <a:r>
              <a:rPr lang="en-US" dirty="0"/>
              <a:t>Bent slightly</a:t>
            </a:r>
          </a:p>
          <a:p>
            <a:r>
              <a:rPr lang="en-US" b="1" dirty="0"/>
              <a:t>Chin: </a:t>
            </a:r>
            <a:r>
              <a:rPr lang="en-US" dirty="0"/>
              <a:t>Raised forward</a:t>
            </a:r>
          </a:p>
          <a:p>
            <a:r>
              <a:rPr lang="en-US" b="1" dirty="0"/>
              <a:t>Mouth: </a:t>
            </a:r>
            <a:r>
              <a:rPr lang="en-US" dirty="0"/>
              <a:t>Pointed downward</a:t>
            </a:r>
          </a:p>
        </p:txBody>
      </p:sp>
    </p:spTree>
    <p:extLst>
      <p:ext uri="{BB962C8B-B14F-4D97-AF65-F5344CB8AC3E}">
        <p14:creationId xmlns:p14="http://schemas.microsoft.com/office/powerpoint/2010/main" val="3315036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AE3C2D-359C-4833-8E9A-C63123CB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Life-Threatening Bleeding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232EAD-7AB1-44A6-ACB8-494FEDB9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Indicators of life-threatening bleeding:</a:t>
            </a:r>
          </a:p>
          <a:p>
            <a:pPr lvl="1"/>
            <a:r>
              <a:rPr lang="en-US" dirty="0"/>
              <a:t>Spurting/steady bleeding</a:t>
            </a:r>
          </a:p>
          <a:p>
            <a:pPr lvl="1"/>
            <a:r>
              <a:rPr lang="en-US" dirty="0"/>
              <a:t>Blood is pooling</a:t>
            </a:r>
          </a:p>
          <a:p>
            <a:pPr lvl="1"/>
            <a:r>
              <a:rPr lang="en-US" dirty="0"/>
              <a:t>Blood is soaking through over lying clothes</a:t>
            </a:r>
          </a:p>
          <a:p>
            <a:pPr lvl="1"/>
            <a:r>
              <a:rPr lang="en-US" dirty="0"/>
              <a:t>Blood is soaking through bandages</a:t>
            </a:r>
          </a:p>
          <a:p>
            <a:pPr lvl="1"/>
            <a:r>
              <a:rPr lang="en-US" dirty="0"/>
              <a:t>Amputation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9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F107F9-2A5C-46A8-BFB9-0917CAB7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Stages of Severe Bleeding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3DFD62-A069-409F-976E-14A347EE931E}"/>
              </a:ext>
            </a:extLst>
          </p:cNvPr>
          <p:cNvGraphicFramePr>
            <a:graphicFrameLocks noGrp="1"/>
          </p:cNvGraphicFramePr>
          <p:nvPr/>
        </p:nvGraphicFramePr>
        <p:xfrm>
          <a:off x="1944330" y="1681318"/>
          <a:ext cx="8192729" cy="3833107"/>
        </p:xfrm>
        <a:graphic>
          <a:graphicData uri="http://schemas.openxmlformats.org/drawingml/2006/table">
            <a:tbl>
              <a:tblPr firstRow="1" firstCol="1" bandRow="1"/>
              <a:tblGrid>
                <a:gridCol w="1018830">
                  <a:extLst>
                    <a:ext uri="{9D8B030D-6E8A-4147-A177-3AD203B41FA5}">
                      <a16:colId xmlns:a16="http://schemas.microsoft.com/office/drawing/2014/main" val="194196046"/>
                    </a:ext>
                  </a:extLst>
                </a:gridCol>
                <a:gridCol w="1183667">
                  <a:extLst>
                    <a:ext uri="{9D8B030D-6E8A-4147-A177-3AD203B41FA5}">
                      <a16:colId xmlns:a16="http://schemas.microsoft.com/office/drawing/2014/main" val="2723023673"/>
                    </a:ext>
                  </a:extLst>
                </a:gridCol>
                <a:gridCol w="1893867">
                  <a:extLst>
                    <a:ext uri="{9D8B030D-6E8A-4147-A177-3AD203B41FA5}">
                      <a16:colId xmlns:a16="http://schemas.microsoft.com/office/drawing/2014/main" val="3100993201"/>
                    </a:ext>
                  </a:extLst>
                </a:gridCol>
                <a:gridCol w="1183667">
                  <a:extLst>
                    <a:ext uri="{9D8B030D-6E8A-4147-A177-3AD203B41FA5}">
                      <a16:colId xmlns:a16="http://schemas.microsoft.com/office/drawing/2014/main" val="3731393587"/>
                    </a:ext>
                  </a:extLst>
                </a:gridCol>
                <a:gridCol w="1025845">
                  <a:extLst>
                    <a:ext uri="{9D8B030D-6E8A-4147-A177-3AD203B41FA5}">
                      <a16:colId xmlns:a16="http://schemas.microsoft.com/office/drawing/2014/main" val="2196522972"/>
                    </a:ext>
                  </a:extLst>
                </a:gridCol>
                <a:gridCol w="1886853">
                  <a:extLst>
                    <a:ext uri="{9D8B030D-6E8A-4147-A177-3AD203B41FA5}">
                      <a16:colId xmlns:a16="http://schemas.microsoft.com/office/drawing/2014/main" val="2774972171"/>
                    </a:ext>
                  </a:extLst>
                </a:gridCol>
              </a:tblGrid>
              <a:tr h="5235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4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 Loss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4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 Rate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4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 Pressure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4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Breath Rate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4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84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08842"/>
                  </a:ext>
                </a:extLst>
              </a:tr>
              <a:tr h="8273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15%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 (&lt;100 bpm)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14-20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appears normal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620131"/>
                  </a:ext>
                </a:extLst>
              </a:tr>
              <a:tr h="8273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15%-40%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Fast (&gt;100 bpm)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Slightly Low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20-30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may feel anxious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15174"/>
                  </a:ext>
                </a:extLst>
              </a:tr>
              <a:tr h="8273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30%-40%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Fast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(&gt;120 bpm)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30-40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feels confused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314630"/>
                  </a:ext>
                </a:extLst>
              </a:tr>
              <a:tr h="8273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Greater than 40%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 (&gt;140 bpm)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Critical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&gt;35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 feels lethargic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8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801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357DDF-B6C4-4F05-977E-AB6D8DC9A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Bleeding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01B42F-C28E-4AA0-8AA8-9BB298424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Arterial bleeding: </a:t>
            </a:r>
            <a:r>
              <a:rPr lang="en-US" dirty="0"/>
              <a:t>Arteries transport blood under high pressure</a:t>
            </a:r>
          </a:p>
          <a:p>
            <a:pPr lvl="1"/>
            <a:r>
              <a:rPr lang="en-US" dirty="0"/>
              <a:t>Blood coming from an artery will spurt </a:t>
            </a:r>
          </a:p>
          <a:p>
            <a:r>
              <a:rPr lang="en-US" b="1" dirty="0"/>
              <a:t>Venous bleeding: </a:t>
            </a:r>
            <a:r>
              <a:rPr lang="en-US" dirty="0"/>
              <a:t>Veins transport blood under low pressure</a:t>
            </a:r>
          </a:p>
          <a:p>
            <a:pPr lvl="1"/>
            <a:r>
              <a:rPr lang="en-US" dirty="0"/>
              <a:t>Blood coming from a vein will flow </a:t>
            </a:r>
          </a:p>
          <a:p>
            <a:r>
              <a:rPr lang="en-US" b="1" dirty="0"/>
              <a:t>Capillary bleeding: </a:t>
            </a:r>
            <a:r>
              <a:rPr lang="en-US" dirty="0"/>
              <a:t>Capillaries also carry blood under low pressure</a:t>
            </a:r>
          </a:p>
          <a:p>
            <a:pPr lvl="1"/>
            <a:r>
              <a:rPr lang="en-US" dirty="0"/>
              <a:t>Blood coming from capillaries will ooze </a:t>
            </a:r>
          </a:p>
        </p:txBody>
      </p:sp>
    </p:spTree>
    <p:extLst>
      <p:ext uri="{BB962C8B-B14F-4D97-AF65-F5344CB8AC3E}">
        <p14:creationId xmlns:p14="http://schemas.microsoft.com/office/powerpoint/2010/main" val="3735564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56843C-8F3F-4AD4-B59A-0852E8E2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Bleeding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448431"/>
                </a:solidFill>
              </a:rPr>
              <a:t>(image)</a:t>
            </a:r>
            <a:endParaRPr lang="en-US" dirty="0">
              <a:solidFill>
                <a:srgbClr val="448431"/>
              </a:solidFill>
            </a:endParaRPr>
          </a:p>
        </p:txBody>
      </p:sp>
      <p:pic>
        <p:nvPicPr>
          <p:cNvPr id="8" name="Picture 7" descr="Diagram depicting examples of arterial, capillary, and venous bleeding in a hand.">
            <a:extLst>
              <a:ext uri="{FF2B5EF4-FFF2-40B4-BE49-F238E27FC236}">
                <a16:creationId xmlns:a16="http://schemas.microsoft.com/office/drawing/2014/main" id="{AEEFF7E2-B858-4DF3-AE85-0BD24580F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811" y="1714500"/>
            <a:ext cx="4500378" cy="42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4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56843C-8F3F-4AD4-B59A-0852E8E2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Wound Classification</a:t>
            </a:r>
            <a:r>
              <a:rPr lang="en-US" sz="800" dirty="0">
                <a:solidFill>
                  <a:srgbClr val="448431"/>
                </a:solidFill>
              </a:rPr>
              <a:t>image)</a:t>
            </a:r>
            <a:endParaRPr lang="en-US" dirty="0">
              <a:solidFill>
                <a:srgbClr val="448431"/>
              </a:solidFill>
            </a:endParaRPr>
          </a:p>
        </p:txBody>
      </p:sp>
      <p:pic>
        <p:nvPicPr>
          <p:cNvPr id="9" name="Picture 3" descr="Wound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56" y="1809645"/>
            <a:ext cx="6510529" cy="4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94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9E4D93-EDF1-41BA-9DDA-0794006C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Controlling Bleeding: Direct Pressure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241D4-8796-4FB7-ADC7-34A25C754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Find the source(s) </a:t>
            </a:r>
          </a:p>
          <a:p>
            <a:r>
              <a:rPr lang="en-US" dirty="0"/>
              <a:t>Step 2: Cover the source – gauze and wrap</a:t>
            </a:r>
          </a:p>
          <a:p>
            <a:r>
              <a:rPr lang="en-US" dirty="0"/>
              <a:t>Step 3: Apply pressure – direct pressure</a:t>
            </a:r>
          </a:p>
          <a:p>
            <a:r>
              <a:rPr lang="en-US" dirty="0"/>
              <a:t>Step 4: Maintain pressure until bleeding</a:t>
            </a:r>
          </a:p>
          <a:p>
            <a:r>
              <a:rPr lang="en-US" dirty="0"/>
              <a:t> has stopped and elevate</a:t>
            </a:r>
          </a:p>
          <a:p>
            <a:r>
              <a:rPr lang="en-US" dirty="0"/>
              <a:t>Step 5: Pressure point – arm, groin, and leg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82" y="1892195"/>
            <a:ext cx="27241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6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9E4D93-EDF1-41BA-9DDA-0794006C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Pressure Points</a:t>
            </a:r>
          </a:p>
        </p:txBody>
      </p:sp>
      <p:pic>
        <p:nvPicPr>
          <p:cNvPr id="10" name="Picture 6" descr="PressurePoints 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74" y="1714446"/>
            <a:ext cx="5231517" cy="429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0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D2B2D5-5183-4840-8F3D-C0A38DACF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  <a:r>
              <a:rPr lang="en-US" sz="800" dirty="0">
                <a:solidFill>
                  <a:srgbClr val="448431"/>
                </a:solidFill>
              </a:rPr>
              <a:t> 3 </a:t>
            </a:r>
            <a:r>
              <a:rPr lang="en-US" dirty="0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3CDD79-53A7-40EC-82AA-0E8D2A352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life-threatening conditions resulting from trauma including severe bleeding, low body temperature, and airway blockage </a:t>
            </a:r>
          </a:p>
          <a:p>
            <a:r>
              <a:rPr lang="en-US" dirty="0"/>
              <a:t>Apply correct life saving techniques </a:t>
            </a:r>
          </a:p>
          <a:p>
            <a:r>
              <a:rPr lang="en-US" dirty="0"/>
              <a:t>Provide basic first-aid care for non-life threatening injuries </a:t>
            </a:r>
          </a:p>
          <a:p>
            <a:r>
              <a:rPr lang="en-US" dirty="0"/>
              <a:t>Learn the basics of Triage</a:t>
            </a:r>
          </a:p>
        </p:txBody>
      </p:sp>
    </p:spTree>
    <p:extLst>
      <p:ext uri="{BB962C8B-B14F-4D97-AF65-F5344CB8AC3E}">
        <p14:creationId xmlns:p14="http://schemas.microsoft.com/office/powerpoint/2010/main" val="3933650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7C5E6A-42DD-41C5-990D-9ABC92FD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Controlling Bleeding: Tourniquets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59B66-6389-4DC4-90D4-A6AE4E452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8" y="1521230"/>
            <a:ext cx="7619941" cy="4758287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/>
              <a:t>Use direct pressure, elevation and pressure points to stop bleeding first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If bleeding can’t be stopped and getting professional treatment is delayed a tourniquet may be a viable option to save a person from bleeding to death</a:t>
            </a:r>
          </a:p>
          <a:p>
            <a:pPr>
              <a:spcBef>
                <a:spcPts val="300"/>
              </a:spcBef>
            </a:pP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Ideally use a medical grade tourniquet. </a:t>
            </a:r>
            <a:r>
              <a:rPr lang="en-US" dirty="0">
                <a:solidFill>
                  <a:srgbClr val="FF0000"/>
                </a:solidFill>
              </a:rPr>
              <a:t>Do not use </a:t>
            </a:r>
            <a:r>
              <a:rPr lang="en-US" dirty="0"/>
              <a:t>materials like rope, wire, or string that can cut into the patient’s flesh </a:t>
            </a:r>
          </a:p>
        </p:txBody>
      </p:sp>
      <p:pic>
        <p:nvPicPr>
          <p:cNvPr id="7" name="Picture 6" descr="Photo of a tourniquet.">
            <a:extLst>
              <a:ext uri="{FF2B5EF4-FFF2-40B4-BE49-F238E27FC236}">
                <a16:creationId xmlns:a16="http://schemas.microsoft.com/office/drawing/2014/main" id="{1230848C-94B2-48A3-9316-798FC4269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93" y="1902030"/>
            <a:ext cx="3390412" cy="2773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5953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7C5E6A-42DD-41C5-990D-9ABC92FD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Controlling Bleeding: Tourniquets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59B66-6389-4DC4-90D4-A6AE4E452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8" y="1521230"/>
            <a:ext cx="8147163" cy="475828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dirty="0"/>
              <a:t>Place the tourniquet between the wound and the heart (for example, if the wound is on the wrist, you would tie the tourniquet around the forearm).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514350" indent="-514350">
              <a:buFont typeface="Wingdings" panose="05000000000000000000" pitchFamily="2" charset="2"/>
              <a:buAutoNum type="arabicPeriod" startAt="2"/>
              <a:defRPr/>
            </a:pPr>
            <a:r>
              <a:rPr lang="en-US" dirty="0"/>
              <a:t>Tie the piece of material around the limb.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514350" indent="-514350">
              <a:buFont typeface="Wingdings" panose="05000000000000000000" pitchFamily="2" charset="2"/>
              <a:buAutoNum type="arabicPeriod" startAt="3"/>
              <a:defRPr/>
            </a:pPr>
            <a:r>
              <a:rPr lang="en-US" dirty="0"/>
              <a:t>Place a stick, pen, ruler, or other sturdy item against the material and tie a knot around the item, so that the item is knotted against the limb.</a:t>
            </a:r>
          </a:p>
          <a:p>
            <a:pPr marL="514350" indent="-514350">
              <a:buFont typeface="Wingdings" panose="05000000000000000000" pitchFamily="2" charset="2"/>
              <a:buAutoNum type="arabicPeriod" startAt="3"/>
              <a:defRPr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AutoNum type="arabicPeriod" startAt="4"/>
              <a:defRPr/>
            </a:pPr>
            <a:r>
              <a:rPr lang="en-US" dirty="0"/>
              <a:t>Use the stick or other item as a lever to twist the knot more tightly against the limb, tightening the bandage until the bleeding stops</a:t>
            </a:r>
          </a:p>
        </p:txBody>
      </p:sp>
      <p:pic>
        <p:nvPicPr>
          <p:cNvPr id="7" name="Picture 6" descr="Photo of a tourniquet.">
            <a:extLst>
              <a:ext uri="{FF2B5EF4-FFF2-40B4-BE49-F238E27FC236}">
                <a16:creationId xmlns:a16="http://schemas.microsoft.com/office/drawing/2014/main" id="{1230848C-94B2-48A3-9316-798FC4269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51" y="1926743"/>
            <a:ext cx="3390412" cy="2773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5721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7C5E6A-42DD-41C5-990D-9ABC92FD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Controlling Bleeding: Tourniquets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59B66-6389-4DC4-90D4-A6AE4E452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8" y="1521230"/>
            <a:ext cx="11361717" cy="4758287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5. Tie one or both ends of the lever against the limb to secure it and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    maintain pressure.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6. Mark the patient in an obvious way that indicates that a tourniquet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    was used and include the time it was applied.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7. Do not loosen a tourniquet once it has been applied.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8. Only proper medical authorities should remove a tourniquet.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9. Monitor patient for symptoms of shock.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8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7C5E6A-42DD-41C5-990D-9ABC92FD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Tourniquet Video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A59B66-6389-4DC4-90D4-A6AE4E452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8" y="1521230"/>
            <a:ext cx="11361717" cy="4758287"/>
          </a:xfrm>
        </p:spPr>
        <p:txBody>
          <a:bodyPr>
            <a:norm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/>
              <a:t>YouTube video: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dirty="0"/>
              <a:t>https://www.youtube.com/watch?v=VJFGZC8UvP8</a:t>
            </a:r>
            <a:endParaRPr lang="en-US" dirty="0"/>
          </a:p>
        </p:txBody>
      </p:sp>
      <p:pic>
        <p:nvPicPr>
          <p:cNvPr id="4" name="Online Media 3" title="CERT Skills Training - How to Use a Tourniquet (The Hartford Consensus)">
            <a:hlinkClick r:id="" action="ppaction://media"/>
            <a:extLst>
              <a:ext uri="{FF2B5EF4-FFF2-40B4-BE49-F238E27FC236}">
                <a16:creationId xmlns:a16="http://schemas.microsoft.com/office/drawing/2014/main" id="{A922750E-550D-D5AD-6566-765BAA474B8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26000" y="271145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6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AA5CC1-198A-4E12-B169-FF925B90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Wound Care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0189" y="1791730"/>
            <a:ext cx="10387854" cy="4487787"/>
          </a:xfrm>
        </p:spPr>
        <p:txBody>
          <a:bodyPr/>
          <a:lstStyle/>
          <a:p>
            <a:pPr marL="495300" indent="-495300">
              <a:spcBef>
                <a:spcPct val="0"/>
              </a:spcBef>
              <a:buSzTx/>
            </a:pPr>
            <a:r>
              <a:rPr lang="en-US" altLang="en-US" dirty="0"/>
              <a:t>In the absence of active bleeding, remove dressing and flush, check wound at least every 4-6 hours</a:t>
            </a:r>
          </a:p>
          <a:p>
            <a:pPr marL="495300" indent="-495300">
              <a:spcBef>
                <a:spcPct val="0"/>
              </a:spcBef>
              <a:buSzTx/>
            </a:pPr>
            <a:endParaRPr lang="en-US" altLang="en-US" dirty="0"/>
          </a:p>
          <a:p>
            <a:pPr marL="495300" indent="-495300">
              <a:spcBef>
                <a:spcPct val="0"/>
              </a:spcBef>
              <a:buSzTx/>
            </a:pPr>
            <a:r>
              <a:rPr lang="en-US" altLang="en-US" dirty="0"/>
              <a:t>If there is active bleeding, redress </a:t>
            </a:r>
            <a:r>
              <a:rPr lang="en-US" altLang="en-US" u="sng" dirty="0"/>
              <a:t>over</a:t>
            </a:r>
            <a:r>
              <a:rPr lang="en-US" altLang="en-US" dirty="0"/>
              <a:t> existing dressing and maintain pressure and elevation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38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EAADD9-BE94-4ED9-9244-94311131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Dressing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5CDFB7-A9CE-4583-B91C-4A92599AF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active bleeding:</a:t>
            </a:r>
          </a:p>
          <a:p>
            <a:pPr lvl="1"/>
            <a:r>
              <a:rPr lang="en-US" dirty="0"/>
              <a:t>Redress OVER existing dressing </a:t>
            </a:r>
          </a:p>
          <a:p>
            <a:r>
              <a:rPr lang="en-US" dirty="0"/>
              <a:t>If no active bleeding:</a:t>
            </a:r>
          </a:p>
          <a:p>
            <a:pPr lvl="1"/>
            <a:r>
              <a:rPr lang="en-US" dirty="0"/>
              <a:t>Maintain the pressure and keep wound bandaged until further treatment by a medical professional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14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AC15C4-3A90-4108-B0CE-68724D36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Infection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F1180D-7ED8-48CC-8323-BECE71B11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Signs of possible infection:</a:t>
            </a:r>
          </a:p>
          <a:p>
            <a:pPr lvl="1"/>
            <a:r>
              <a:rPr lang="en-US" dirty="0"/>
              <a:t>Swelling around wound site</a:t>
            </a:r>
          </a:p>
          <a:p>
            <a:pPr lvl="1"/>
            <a:r>
              <a:rPr lang="en-US" dirty="0"/>
              <a:t>Discoloration</a:t>
            </a:r>
          </a:p>
          <a:p>
            <a:pPr lvl="1"/>
            <a:r>
              <a:rPr lang="en-US" dirty="0"/>
              <a:t>Discharge from wound</a:t>
            </a:r>
          </a:p>
          <a:p>
            <a:pPr lvl="1"/>
            <a:r>
              <a:rPr lang="en-US" dirty="0"/>
              <a:t>Red striations from wound site </a:t>
            </a:r>
          </a:p>
          <a:p>
            <a:endParaRPr lang="en-US" dirty="0"/>
          </a:p>
        </p:txBody>
      </p:sp>
      <p:pic>
        <p:nvPicPr>
          <p:cNvPr id="6" name="Picture 5" descr="Photo depicting redness around a wound.">
            <a:extLst>
              <a:ext uri="{FF2B5EF4-FFF2-40B4-BE49-F238E27FC236}">
                <a16:creationId xmlns:a16="http://schemas.microsoft.com/office/drawing/2014/main" id="{25129654-EA14-4804-8DB2-0026F9EA8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669" y="1807667"/>
            <a:ext cx="3134191" cy="2104134"/>
          </a:xfrm>
          <a:prstGeom prst="rect">
            <a:avLst/>
          </a:prstGeom>
        </p:spPr>
      </p:pic>
      <p:pic>
        <p:nvPicPr>
          <p:cNvPr id="7" name="Picture 6" descr="Photo depicting red, swelling wounds on arm. ">
            <a:extLst>
              <a:ext uri="{FF2B5EF4-FFF2-40B4-BE49-F238E27FC236}">
                <a16:creationId xmlns:a16="http://schemas.microsoft.com/office/drawing/2014/main" id="{A9815D8F-06D5-41CB-B43D-FD7548588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668" y="4198240"/>
            <a:ext cx="3124158" cy="159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CC5E99-6582-4DB4-9C54-CF0A3200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Impaled Objects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82FD26-3FA8-45DC-BD2A-384DDE453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foreign object is impaled in patient’s body:</a:t>
            </a:r>
          </a:p>
          <a:p>
            <a:pPr lvl="1"/>
            <a:r>
              <a:rPr lang="en-US" dirty="0"/>
              <a:t>Immobilize affected body part</a:t>
            </a:r>
          </a:p>
          <a:p>
            <a:pPr lvl="1"/>
            <a:r>
              <a:rPr lang="en-US" dirty="0"/>
              <a:t>Do not attempt to move or remove</a:t>
            </a:r>
          </a:p>
          <a:p>
            <a:pPr lvl="1"/>
            <a:r>
              <a:rPr lang="en-US" dirty="0"/>
              <a:t>Try to control bleeding at entrance wound</a:t>
            </a:r>
          </a:p>
          <a:p>
            <a:pPr lvl="1"/>
            <a:r>
              <a:rPr lang="en-US" dirty="0"/>
              <a:t>Clean and dress wound, making sure to stabilize impaled object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03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CC5E99-6582-4DB4-9C54-CF0A3200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impaled Objects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20189" y="1521230"/>
            <a:ext cx="9012135" cy="4781145"/>
          </a:xfrm>
        </p:spPr>
        <p:txBody>
          <a:bodyPr/>
          <a:lstStyle/>
          <a:p>
            <a:pPr>
              <a:defRPr/>
            </a:pPr>
            <a:r>
              <a:rPr lang="en-US" dirty="0"/>
              <a:t>Immobilize affected body part</a:t>
            </a:r>
          </a:p>
          <a:p>
            <a:pPr>
              <a:defRPr/>
            </a:pPr>
            <a:r>
              <a:rPr lang="en-US" dirty="0"/>
              <a:t>Don’t move or remove</a:t>
            </a:r>
          </a:p>
          <a:p>
            <a:pPr>
              <a:defRPr/>
            </a:pPr>
            <a:r>
              <a:rPr lang="en-US" dirty="0"/>
              <a:t>Control bleeding at entrance wound</a:t>
            </a:r>
          </a:p>
          <a:p>
            <a:pPr>
              <a:defRPr/>
            </a:pPr>
            <a:r>
              <a:rPr lang="en-US" dirty="0"/>
              <a:t>Clean and dress wound making sure impaled object is stabilized</a:t>
            </a:r>
          </a:p>
          <a:p>
            <a:endParaRPr lang="en-US" dirty="0"/>
          </a:p>
        </p:txBody>
      </p:sp>
      <p:pic>
        <p:nvPicPr>
          <p:cNvPr id="12" name="Picture 5" descr="http://t2.gstatic.com/images?q=tbn:ANd9GcT_OawWm0QOhHVK1MIz7D9zNjY-PHvj7xRVPvBUwZZ0t4uvvz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75" y="3859427"/>
            <a:ext cx="36464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http://newlifecpr.com/lession_images/firstaid_05_wou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540" y="3525614"/>
            <a:ext cx="34290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106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CC5E99-6582-4DB4-9C54-CF0A3200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Impaled Objects</a:t>
            </a:r>
          </a:p>
        </p:txBody>
      </p:sp>
      <p:pic>
        <p:nvPicPr>
          <p:cNvPr id="8" name="Picture 2" descr="C:\Documents and Settings\adibenedetto\My Documents\My Pictures\ShakeOut 2008\ShakeOut 2008 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190" y="1717589"/>
            <a:ext cx="3690938" cy="3773488"/>
          </a:xfrm>
          <a:noFill/>
        </p:spPr>
      </p:pic>
      <p:pic>
        <p:nvPicPr>
          <p:cNvPr id="9" name="Picture 5" descr="http://assets.nydailynews.com/polopoly_fs/1.1351329!/img/httpImage/image.jpg_gen/derivatives/landscape_635/impale23n-1-we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38" y="1717589"/>
            <a:ext cx="3711575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65659" y="5639333"/>
            <a:ext cx="6771249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dirty="0"/>
              <a:t>USC Drill                                                   	 Oklahoma Tornado - Teacher</a:t>
            </a:r>
          </a:p>
        </p:txBody>
      </p:sp>
    </p:spTree>
    <p:extLst>
      <p:ext uri="{BB962C8B-B14F-4D97-AF65-F5344CB8AC3E}">
        <p14:creationId xmlns:p14="http://schemas.microsoft.com/office/powerpoint/2010/main" val="322688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ABFA82-DC41-4AD2-AAFB-A57404447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Treating Life-Threatening Conditions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762CB2-1D9F-4712-813E-50BE3DABC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“killers”: Airway Obstruction, Excessive Bleeding, and Shock.</a:t>
            </a:r>
          </a:p>
          <a:p>
            <a:r>
              <a:rPr lang="en-US" dirty="0"/>
              <a:t>Without treatment, severe bleeding and airway obstruction can quickly lead to death </a:t>
            </a:r>
          </a:p>
          <a:p>
            <a:r>
              <a:rPr lang="en-US" dirty="0"/>
              <a:t>The first priority of CERT volunteers assisting in disaster medical operations is to attend to these conditions by:</a:t>
            </a:r>
          </a:p>
          <a:p>
            <a:pPr lvl="1"/>
            <a:r>
              <a:rPr lang="en-US" dirty="0"/>
              <a:t>Open the airway</a:t>
            </a:r>
          </a:p>
          <a:p>
            <a:pPr lvl="1"/>
            <a:r>
              <a:rPr lang="en-US" dirty="0"/>
              <a:t> Controlling bleeding</a:t>
            </a:r>
          </a:p>
          <a:p>
            <a:pPr lvl="1"/>
            <a:r>
              <a:rPr lang="en-US" dirty="0"/>
              <a:t>Treat for shock</a:t>
            </a:r>
          </a:p>
        </p:txBody>
      </p:sp>
    </p:spTree>
    <p:extLst>
      <p:ext uri="{BB962C8B-B14F-4D97-AF65-F5344CB8AC3E}">
        <p14:creationId xmlns:p14="http://schemas.microsoft.com/office/powerpoint/2010/main" val="3107318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187FD5-CBAD-492D-8727-6AC3F153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Nasal Bleeding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CCD8A8-ACF9-4A19-813A-E80A81FC1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Causes:</a:t>
            </a:r>
          </a:p>
          <a:p>
            <a:pPr lvl="1">
              <a:defRPr/>
            </a:pPr>
            <a:r>
              <a:rPr lang="en-US" dirty="0"/>
              <a:t>Blunt force</a:t>
            </a:r>
          </a:p>
          <a:p>
            <a:pPr lvl="1">
              <a:defRPr/>
            </a:pPr>
            <a:r>
              <a:rPr lang="en-US" dirty="0"/>
              <a:t>Skull fracture</a:t>
            </a:r>
          </a:p>
          <a:p>
            <a:pPr lvl="1">
              <a:defRPr/>
            </a:pPr>
            <a:r>
              <a:rPr lang="en-US" dirty="0"/>
              <a:t>Non-trauma-related conditions – sinus infection, high blood pressure, and bleeding disorders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Blood loss can lead to shock – may not know how much blood has been lost because victim will swallow some</a:t>
            </a:r>
          </a:p>
          <a:p>
            <a:pPr>
              <a:defRPr/>
            </a:pPr>
            <a:r>
              <a:rPr lang="en-US" dirty="0"/>
              <a:t>Victims may become nauseated and vomit if they swallow blood.</a:t>
            </a:r>
          </a:p>
        </p:txBody>
      </p:sp>
    </p:spTree>
    <p:extLst>
      <p:ext uri="{BB962C8B-B14F-4D97-AF65-F5344CB8AC3E}">
        <p14:creationId xmlns:p14="http://schemas.microsoft.com/office/powerpoint/2010/main" val="3318422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187FD5-CBAD-492D-8727-6AC3F153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Nasal Bleeding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CCD8A8-ACF9-4A19-813A-E80A81FC1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Control nasal bleeding: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Pinch nostrils or put pressure on upper lip under nose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Have victim sit with head forward, NOT back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Ensure that airway remains open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Keep victim calm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14" descr="Nosebl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67" y="2957041"/>
            <a:ext cx="4038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72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187FD5-CBAD-492D-8727-6AC3F153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Amputations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CCD8A8-ACF9-4A19-813A-E80A81FC1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Control bleeding</a:t>
            </a:r>
          </a:p>
          <a:p>
            <a:r>
              <a:rPr lang="en-US" altLang="en-US" dirty="0"/>
              <a:t>Clean wound</a:t>
            </a:r>
          </a:p>
          <a:p>
            <a:r>
              <a:rPr lang="en-US" altLang="en-US" dirty="0"/>
              <a:t>Treat for shock</a:t>
            </a:r>
          </a:p>
          <a:p>
            <a:r>
              <a:rPr lang="en-US" altLang="en-US" dirty="0"/>
              <a:t>Save tissue parts, wrapped in clean cloth and place in a plastic bag</a:t>
            </a:r>
          </a:p>
          <a:p>
            <a:r>
              <a:rPr lang="en-US" altLang="en-US" dirty="0"/>
              <a:t>Keep tissue cool, but NOT directly on ice</a:t>
            </a:r>
          </a:p>
          <a:p>
            <a:r>
              <a:rPr lang="en-US" altLang="en-US" dirty="0"/>
              <a:t>Keep severed part with the victim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Tag Immediate during Triage!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74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CC5E99-6582-4DB4-9C54-CF0A3200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Treating Amputations</a:t>
            </a:r>
          </a:p>
        </p:txBody>
      </p:sp>
      <p:pic>
        <p:nvPicPr>
          <p:cNvPr id="10" name="Picture 2" descr="C:\Documents and Settings\adibenedetto\My Documents\My Pictures\ShakeOut 2008\ShakeOut 2008 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0700" y="1600200"/>
            <a:ext cx="54864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496616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AA5CC1-198A-4E12-B169-FF925B90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 Practice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98" y="1105930"/>
            <a:ext cx="6796216" cy="50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15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3E98C0-A8B4-4645-ABEA-CB620916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04BAB1-2B7A-4455-8096-36A9B4BD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0" y="1529468"/>
            <a:ext cx="7206004" cy="4781145"/>
          </a:xfrm>
        </p:spPr>
        <p:txBody>
          <a:bodyPr/>
          <a:lstStyle/>
          <a:p>
            <a:r>
              <a:rPr lang="en-US" altLang="en-US" dirty="0"/>
              <a:t>Result of ineffective circulation of the blood</a:t>
            </a:r>
          </a:p>
          <a:p>
            <a:r>
              <a:rPr lang="en-US" altLang="en-US" dirty="0"/>
              <a:t>Primary cause in a disaster:  blood loss</a:t>
            </a:r>
          </a:p>
          <a:p>
            <a:r>
              <a:rPr lang="en-US" altLang="en-US" dirty="0"/>
              <a:t>Remaining in shock will result in Cell, Tissue and Organ death</a:t>
            </a:r>
          </a:p>
          <a:p>
            <a:r>
              <a:rPr lang="en-US" altLang="en-US" dirty="0"/>
              <a:t>Important to continually re-evaluate and monitor victims for symptoms of shock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4" descr="circula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48" y="1682578"/>
            <a:ext cx="3680727" cy="42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939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3E98C0-A8B4-4645-ABEA-CB620916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04BAB1-2B7A-4455-8096-36A9B4BD2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380" y="1529468"/>
            <a:ext cx="6132658" cy="4781145"/>
          </a:xfrm>
        </p:spPr>
        <p:txBody>
          <a:bodyPr/>
          <a:lstStyle/>
          <a:p>
            <a:r>
              <a:rPr lang="en-US" dirty="0"/>
              <a:t>Shock is often difficult to diagnose </a:t>
            </a:r>
          </a:p>
          <a:p>
            <a:r>
              <a:rPr lang="en-US" dirty="0"/>
              <a:t>Main signs of shock:</a:t>
            </a:r>
          </a:p>
          <a:p>
            <a:pPr lvl="1"/>
            <a:r>
              <a:rPr lang="en-US" dirty="0"/>
              <a:t>Rapid and shallow breathing</a:t>
            </a:r>
          </a:p>
          <a:p>
            <a:pPr lvl="1"/>
            <a:r>
              <a:rPr lang="en-US" dirty="0"/>
              <a:t>Capillary refill of greater than two seconds</a:t>
            </a:r>
          </a:p>
          <a:p>
            <a:pPr lvl="1"/>
            <a:r>
              <a:rPr lang="en-US" dirty="0"/>
              <a:t>Failure to follow simple commands, such as “squeeze my hand </a:t>
            </a:r>
          </a:p>
          <a:p>
            <a:r>
              <a:rPr lang="en-US" dirty="0"/>
              <a:t>Symptoms of shock are easily missed. Pay careful attention to your patient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Photo: Medical staff move a patient on a stretcher in a hospital.">
            <a:extLst>
              <a:ext uri="{FF2B5EF4-FFF2-40B4-BE49-F238E27FC236}">
                <a16:creationId xmlns:a16="http://schemas.microsoft.com/office/drawing/2014/main" id="{45A131BF-714D-40D1-940A-17608BDF4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800" y="1925272"/>
            <a:ext cx="2381058" cy="353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9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3E98C0-A8B4-4645-ABEA-CB620916C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Recognizing Shock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618" y="1756177"/>
            <a:ext cx="11350632" cy="4781145"/>
          </a:xfrm>
        </p:spPr>
        <p:txBody>
          <a:bodyPr/>
          <a:lstStyle/>
          <a:p>
            <a:pPr>
              <a:defRPr/>
            </a:pPr>
            <a:r>
              <a:rPr lang="en-US" dirty="0"/>
              <a:t>Rapid Breathing</a:t>
            </a:r>
          </a:p>
          <a:p>
            <a:pPr lvl="1">
              <a:defRPr/>
            </a:pPr>
            <a:r>
              <a:rPr lang="en-US" dirty="0"/>
              <a:t> &gt;30 breaths per minute (very shallow)</a:t>
            </a:r>
          </a:p>
          <a:p>
            <a:pPr>
              <a:defRPr/>
            </a:pPr>
            <a:r>
              <a:rPr lang="en-US" dirty="0"/>
              <a:t>Inadequate circulation</a:t>
            </a:r>
          </a:p>
          <a:p>
            <a:pPr lvl="1">
              <a:defRPr/>
            </a:pPr>
            <a:r>
              <a:rPr lang="en-US" dirty="0"/>
              <a:t>Capillary blanch &gt;2 seconds</a:t>
            </a:r>
          </a:p>
          <a:p>
            <a:pPr>
              <a:defRPr/>
            </a:pPr>
            <a:r>
              <a:rPr lang="en-US" dirty="0"/>
              <a:t>Mental Status</a:t>
            </a:r>
          </a:p>
          <a:p>
            <a:pPr lvl="1">
              <a:defRPr/>
            </a:pPr>
            <a:r>
              <a:rPr lang="en-US" dirty="0"/>
              <a:t>Unconscious, or</a:t>
            </a:r>
          </a:p>
          <a:p>
            <a:pPr lvl="1">
              <a:defRPr/>
            </a:pPr>
            <a:r>
              <a:rPr lang="en-US" dirty="0"/>
              <a:t>Unable to follow simple command, “squeeze my hand”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Symptoms of shock are easily missed… pay careful attention to your patient!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22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11DD05-86E5-4AEF-A93F-CFE1427E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Treating Shock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49E53-B06C-49FA-AB1F-8549E06DA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Lay victim on back</a:t>
            </a:r>
          </a:p>
          <a:p>
            <a:pPr lvl="1"/>
            <a:r>
              <a:rPr lang="en-US" altLang="en-US" dirty="0"/>
              <a:t>Maintain open airway</a:t>
            </a:r>
          </a:p>
          <a:p>
            <a:r>
              <a:rPr lang="en-US" altLang="en-US" dirty="0"/>
              <a:t>Elevate feet</a:t>
            </a:r>
          </a:p>
          <a:p>
            <a:r>
              <a:rPr lang="en-US" altLang="en-US" dirty="0"/>
              <a:t>Control bleeding</a:t>
            </a:r>
          </a:p>
          <a:p>
            <a:r>
              <a:rPr lang="en-US" altLang="en-US" dirty="0"/>
              <a:t>Maintain body temperature</a:t>
            </a:r>
          </a:p>
          <a:p>
            <a:endParaRPr lang="en-US" dirty="0"/>
          </a:p>
        </p:txBody>
      </p:sp>
      <p:pic>
        <p:nvPicPr>
          <p:cNvPr id="7" name="Picture 3" descr="Shock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553" y="1650529"/>
            <a:ext cx="55133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510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11DD05-86E5-4AEF-A93F-CFE1427E1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06" y="1540475"/>
            <a:ext cx="5163970" cy="510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7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E0CB3A-9E1D-4277-9AC0-A8F37992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Considerations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FEB77B-0402-4AD6-8FA0-103CEBA86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treatment, ensure that both the patient and rescuer are in a safe environment to administer care </a:t>
            </a:r>
          </a:p>
          <a:p>
            <a:r>
              <a:rPr lang="en-US" dirty="0"/>
              <a:t>Some questions CERT volunteers to consider</a:t>
            </a:r>
          </a:p>
          <a:p>
            <a:pPr lvl="1"/>
            <a:r>
              <a:rPr lang="en-US" dirty="0"/>
              <a:t>Do I feel safe at this spot?</a:t>
            </a:r>
          </a:p>
          <a:p>
            <a:pPr lvl="1"/>
            <a:r>
              <a:rPr lang="en-US" dirty="0"/>
              <a:t>Should I leave and move to a safer location, or am I able to stay and start providing care immediately?</a:t>
            </a:r>
          </a:p>
          <a:p>
            <a:pPr lvl="1"/>
            <a:r>
              <a:rPr lang="en-US" dirty="0"/>
              <a:t>If I leave, can I take anyone with me?</a:t>
            </a:r>
          </a:p>
          <a:p>
            <a:pPr lvl="1"/>
            <a:r>
              <a:rPr lang="en-US" dirty="0"/>
              <a:t>Do I have what I need to treat the patient?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89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901F3D-995A-4212-B967-CCC934AA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F30724-2858-47AB-8458-56892BC29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Causes</a:t>
            </a:r>
          </a:p>
          <a:p>
            <a:pPr lvl="1"/>
            <a:r>
              <a:rPr lang="en-US" altLang="en-US" dirty="0"/>
              <a:t>Heat</a:t>
            </a:r>
          </a:p>
          <a:p>
            <a:pPr lvl="1"/>
            <a:r>
              <a:rPr lang="en-US" altLang="en-US" dirty="0"/>
              <a:t>Radiation</a:t>
            </a:r>
          </a:p>
          <a:p>
            <a:pPr lvl="1"/>
            <a:r>
              <a:rPr lang="en-US" altLang="en-US" dirty="0"/>
              <a:t>Chemical</a:t>
            </a:r>
          </a:p>
          <a:p>
            <a:pPr lvl="1"/>
            <a:r>
              <a:rPr lang="en-US" altLang="en-US" dirty="0"/>
              <a:t>Electrical current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Bahaya kimia - Wikipedia bahasa Indonesia, ensiklopedia beba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28" y="1736493"/>
            <a:ext cx="3061238" cy="2295929"/>
          </a:xfrm>
          <a:prstGeom prst="rect">
            <a:avLst/>
          </a:prstGeom>
        </p:spPr>
      </p:pic>
      <p:pic>
        <p:nvPicPr>
          <p:cNvPr id="8" name="Picture 7" descr="Shine on: Review of Laser- and Light-Based Therapies for the Treatment of Burn Sca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357" y="1602455"/>
            <a:ext cx="2171892" cy="28524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28468" y="560119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 Burn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908" y="4002724"/>
            <a:ext cx="1639966" cy="493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085" y="3922172"/>
            <a:ext cx="3103889" cy="21091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752" y="4454873"/>
            <a:ext cx="162777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086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8725A0-35E8-4A13-B5A6-66620388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 Severity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09CDDD-E573-4F63-9281-693A739A0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that affect burn severity:</a:t>
            </a:r>
          </a:p>
          <a:p>
            <a:pPr lvl="1"/>
            <a:r>
              <a:rPr lang="en-US" dirty="0"/>
              <a:t>Temperature of burning agent</a:t>
            </a:r>
          </a:p>
          <a:p>
            <a:pPr lvl="1"/>
            <a:r>
              <a:rPr lang="en-US" dirty="0"/>
              <a:t>Period of time survivor exposed</a:t>
            </a:r>
          </a:p>
          <a:p>
            <a:pPr lvl="1"/>
            <a:r>
              <a:rPr lang="en-US" dirty="0"/>
              <a:t>Area of body affected</a:t>
            </a:r>
          </a:p>
          <a:p>
            <a:pPr lvl="1"/>
            <a:r>
              <a:rPr lang="en-US" dirty="0"/>
              <a:t>Size of area burned</a:t>
            </a:r>
          </a:p>
          <a:p>
            <a:pPr lvl="1"/>
            <a:r>
              <a:rPr lang="en-US" dirty="0"/>
              <a:t>Depth of burn </a:t>
            </a:r>
          </a:p>
          <a:p>
            <a:endParaRPr lang="en-US" dirty="0"/>
          </a:p>
        </p:txBody>
      </p:sp>
      <p:pic>
        <p:nvPicPr>
          <p:cNvPr id="6" name="Picture 5" descr="Photo depicting a burn on a patient's leg.">
            <a:extLst>
              <a:ext uri="{FF2B5EF4-FFF2-40B4-BE49-F238E27FC236}">
                <a16:creationId xmlns:a16="http://schemas.microsoft.com/office/drawing/2014/main" id="{A9AB06A4-A698-4E2A-A05F-EC0BDDE4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867" y="2914018"/>
            <a:ext cx="3267562" cy="243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37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441A15-5EC6-4E30-B723-59793D55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 Classifications</a:t>
            </a:r>
          </a:p>
        </p:txBody>
      </p:sp>
      <p:graphicFrame>
        <p:nvGraphicFramePr>
          <p:cNvPr id="1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125510"/>
              </p:ext>
            </p:extLst>
          </p:nvPr>
        </p:nvGraphicFramePr>
        <p:xfrm>
          <a:off x="1220290" y="1610497"/>
          <a:ext cx="8671294" cy="2895601"/>
        </p:xfrm>
        <a:graphic>
          <a:graphicData uri="http://schemas.openxmlformats.org/drawingml/2006/table">
            <a:tbl>
              <a:tblPr/>
              <a:tblGrid>
                <a:gridCol w="1971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1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Classification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Skin Layers Affected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Signs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Degree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Epidermis (superficial)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Reddened, dry skin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Pain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Swelling (possible)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nd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Degree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Epidermis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Partial destruction of dermis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Reddened, blistered skin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Wet appearance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Pain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Swelling (possible)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r>
                        <a:rPr kumimoji="0" lang="en-US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rd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Degree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(Full Thickness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Burns)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Complete destruction of epidermis and dermis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Possible subcutaneous damage (destroys all layers of skin and some or all underlying structures)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Whitened, leathery, or charred (brown or black)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itchFamily="2" charset="2"/>
                        <a:buChar char=""/>
                        <a:tabLst>
                          <a:tab pos="2286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Painful or relatively painless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25" descr="1st_deg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33" y="4579751"/>
            <a:ext cx="2438400" cy="17954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270554" y="6448867"/>
            <a:ext cx="16002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1</a:t>
            </a:r>
            <a:r>
              <a:rPr lang="en-US" altLang="en-US" sz="1800" baseline="30000">
                <a:solidFill>
                  <a:schemeClr val="tx1"/>
                </a:solidFill>
              </a:rPr>
              <a:t>st</a:t>
            </a:r>
            <a:r>
              <a:rPr lang="en-US" altLang="en-US" sz="1800">
                <a:solidFill>
                  <a:schemeClr val="tx1"/>
                </a:solidFill>
              </a:rPr>
              <a:t> Degree</a:t>
            </a:r>
          </a:p>
        </p:txBody>
      </p:sp>
      <p:pic>
        <p:nvPicPr>
          <p:cNvPr id="13" name="Picture 26" descr="2nd_deg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38" y="4579751"/>
            <a:ext cx="2461054" cy="1789284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5756189" y="6442688"/>
            <a:ext cx="16002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2</a:t>
            </a:r>
            <a:r>
              <a:rPr lang="en-US" altLang="en-US" sz="1800" baseline="30000">
                <a:solidFill>
                  <a:schemeClr val="tx1"/>
                </a:solidFill>
              </a:rPr>
              <a:t>nd</a:t>
            </a:r>
            <a:r>
              <a:rPr lang="en-US" altLang="en-US" sz="1800">
                <a:solidFill>
                  <a:schemeClr val="tx1"/>
                </a:solidFill>
              </a:rPr>
              <a:t> Degree</a:t>
            </a:r>
          </a:p>
        </p:txBody>
      </p:sp>
      <p:pic>
        <p:nvPicPr>
          <p:cNvPr id="17" name="Picture 27" descr="3rd_deg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135" y="4860624"/>
            <a:ext cx="2784475" cy="1316038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9262461" y="6349203"/>
            <a:ext cx="16002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SzPct val="120000"/>
              <a:buFont typeface="Wingdings" panose="05000000000000000000" pitchFamily="2" charset="2"/>
              <a:buChar char="w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26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rgbClr val="000099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3</a:t>
            </a:r>
            <a:r>
              <a:rPr lang="en-US" altLang="en-US" sz="1800" baseline="30000">
                <a:solidFill>
                  <a:schemeClr val="tx1"/>
                </a:solidFill>
              </a:rPr>
              <a:t>rd</a:t>
            </a:r>
            <a:r>
              <a:rPr lang="en-US" altLang="en-US" sz="1800">
                <a:solidFill>
                  <a:schemeClr val="tx1"/>
                </a:solidFill>
              </a:rPr>
              <a:t> Degree</a:t>
            </a:r>
          </a:p>
        </p:txBody>
      </p:sp>
    </p:spTree>
    <p:extLst>
      <p:ext uri="{BB962C8B-B14F-4D97-AF65-F5344CB8AC3E}">
        <p14:creationId xmlns:p14="http://schemas.microsoft.com/office/powerpoint/2010/main" val="2495801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3CBEF3-7DC7-4259-A35C-FCF4B785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for Chemical Burns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7A4122-B5A8-4546-A678-AB4B9C3BE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46" y="1521230"/>
            <a:ext cx="8142537" cy="4281694"/>
          </a:xfrm>
        </p:spPr>
        <p:txBody>
          <a:bodyPr>
            <a:normAutofit/>
          </a:bodyPr>
          <a:lstStyle/>
          <a:p>
            <a:r>
              <a:rPr lang="en-US" dirty="0"/>
              <a:t>Remove cause of burn and affected clothing or jewelry </a:t>
            </a:r>
          </a:p>
          <a:p>
            <a:r>
              <a:rPr lang="en-US" dirty="0"/>
              <a:t>If irritant is dry, gently brush away as much as possible </a:t>
            </a:r>
          </a:p>
          <a:p>
            <a:pPr lvl="1"/>
            <a:r>
              <a:rPr lang="en-US" dirty="0"/>
              <a:t>Always brush away from eyes, survivor, and yourself </a:t>
            </a:r>
          </a:p>
          <a:p>
            <a:r>
              <a:rPr lang="en-US" dirty="0"/>
              <a:t>Flush with lots of cool running water </a:t>
            </a:r>
          </a:p>
          <a:p>
            <a:r>
              <a:rPr lang="en-US" dirty="0"/>
              <a:t>Apply cool, wet compress to relieve pain </a:t>
            </a:r>
          </a:p>
          <a:p>
            <a:r>
              <a:rPr lang="en-US" dirty="0"/>
              <a:t>Cover wound loosely with dry, sterile or clean dressing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Skull and crossbones hazard symbol.">
            <a:extLst>
              <a:ext uri="{FF2B5EF4-FFF2-40B4-BE49-F238E27FC236}">
                <a16:creationId xmlns:a16="http://schemas.microsoft.com/office/drawing/2014/main" id="{A70CEF3D-5AAD-4439-8474-9D4D9943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282" y="3512969"/>
            <a:ext cx="2014718" cy="201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16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67E4D3-FFB6-448C-965C-DAEFCFA3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Fractures, Dislocations, Sprains, Strains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04074D-C95E-4AE9-AD7F-85B54FC2B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Immobilize injury and joints immediately above and below injury site </a:t>
            </a:r>
          </a:p>
          <a:p>
            <a:r>
              <a:rPr lang="en-US" dirty="0"/>
              <a:t>If uncertain of injury type, treat as fracture </a:t>
            </a:r>
          </a:p>
        </p:txBody>
      </p:sp>
      <p:pic>
        <p:nvPicPr>
          <p:cNvPr id="7" name="Picture 6" descr="BoneFix: A new Pathfinder project proposing a paradigm shift in fracture fixations | ED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81" y="2671161"/>
            <a:ext cx="5427089" cy="33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69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E49EA0-F314-418F-8439-227C0AFB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Fractures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448431"/>
                </a:solidFill>
              </a:rPr>
              <a:t>(1 of 2)</a:t>
            </a:r>
            <a:endParaRPr lang="en-US" dirty="0">
              <a:solidFill>
                <a:srgbClr val="448431"/>
              </a:solidFill>
            </a:endParaRPr>
          </a:p>
        </p:txBody>
      </p:sp>
      <p:pic>
        <p:nvPicPr>
          <p:cNvPr id="6" name="Picture 5" descr="Diagram depicting open fracture in the upper arm. In the open fracture, the bone protrudes through the skin.">
            <a:extLst>
              <a:ext uri="{FF2B5EF4-FFF2-40B4-BE49-F238E27FC236}">
                <a16:creationId xmlns:a16="http://schemas.microsoft.com/office/drawing/2014/main" id="{EDBFAD9C-3D93-455D-A21F-7876347935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52610" y="2206855"/>
            <a:ext cx="4072453" cy="3265387"/>
          </a:xfrm>
          <a:prstGeom prst="rect">
            <a:avLst/>
          </a:prstGeom>
        </p:spPr>
      </p:pic>
      <p:pic>
        <p:nvPicPr>
          <p:cNvPr id="7" name="Picture 6" descr="Diagram depicting closed fracture in the upper arm. The closed fracture does not puncture the skin. ">
            <a:extLst>
              <a:ext uri="{FF2B5EF4-FFF2-40B4-BE49-F238E27FC236}">
                <a16:creationId xmlns:a16="http://schemas.microsoft.com/office/drawing/2014/main" id="{F5B91ED8-E671-4248-B606-ACCB52FBA0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66381" y="2206854"/>
            <a:ext cx="4069080" cy="32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957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E49EA0-F314-418F-8439-227C0AFB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Fractures</a:t>
            </a:r>
            <a:r>
              <a:rPr lang="en-US" sz="800" dirty="0"/>
              <a:t> </a:t>
            </a:r>
            <a:r>
              <a:rPr lang="en-US" sz="800" dirty="0">
                <a:solidFill>
                  <a:srgbClr val="448431"/>
                </a:solidFill>
              </a:rPr>
              <a:t>(2 of 2)</a:t>
            </a:r>
            <a:endParaRPr lang="en-US" dirty="0">
              <a:solidFill>
                <a:srgbClr val="448431"/>
              </a:solidFill>
            </a:endParaRPr>
          </a:p>
        </p:txBody>
      </p:sp>
      <p:pic>
        <p:nvPicPr>
          <p:cNvPr id="8" name="Picture 7" descr="Diagram depicting nondisplaced and displaced fractures in the upper arm. In the nondisplaced fracture, the fractured bone remains aligned. In the displaced fracture, the fracture bone is no longer aligned.">
            <a:extLst>
              <a:ext uri="{FF2B5EF4-FFF2-40B4-BE49-F238E27FC236}">
                <a16:creationId xmlns:a16="http://schemas.microsoft.com/office/drawing/2014/main" id="{0F8D721B-CE08-43F7-9858-B070B6E645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26920" y="2229829"/>
            <a:ext cx="8138160" cy="3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83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27C2AF-792E-4966-AE56-F9CB6C95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Treating Open Fractures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5B6C47-B25D-4C41-BA68-3D2C06AEB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draw exposed bone ends back into tissue </a:t>
            </a:r>
          </a:p>
          <a:p>
            <a:r>
              <a:rPr lang="en-US" dirty="0"/>
              <a:t>Do not irrigate wound </a:t>
            </a:r>
          </a:p>
          <a:p>
            <a:r>
              <a:rPr lang="en-US" dirty="0"/>
              <a:t>Cover wound with sterile dressing </a:t>
            </a:r>
          </a:p>
          <a:p>
            <a:r>
              <a:rPr lang="en-US" dirty="0"/>
              <a:t>Splint fracture without disturbing wound </a:t>
            </a:r>
          </a:p>
          <a:p>
            <a:r>
              <a:rPr lang="en-US" dirty="0"/>
              <a:t>Place moist dressing over bone end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05" y="2274465"/>
            <a:ext cx="4809519" cy="337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9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5AC3-B85D-4D87-861B-8C36CD60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Dislocations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F8640-EF7B-4041-9E86-C20605C7F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Dislocation is injury to ligaments around a joint </a:t>
            </a:r>
          </a:p>
          <a:p>
            <a:pPr lvl="1"/>
            <a:r>
              <a:rPr lang="en-US" dirty="0"/>
              <a:t>It is so severe that it permits separation of bone from its normal position in a joint </a:t>
            </a:r>
          </a:p>
          <a:p>
            <a:r>
              <a:rPr lang="en-US" dirty="0"/>
              <a:t>Treatment:</a:t>
            </a:r>
          </a:p>
          <a:p>
            <a:pPr lvl="1"/>
            <a:r>
              <a:rPr lang="en-US" dirty="0"/>
              <a:t>Immobilize; do NOT relocate</a:t>
            </a:r>
          </a:p>
          <a:p>
            <a:pPr lvl="1"/>
            <a:r>
              <a:rPr lang="en-US" dirty="0"/>
              <a:t>Check Pulse, Movement, and Sensation (PMS) before and after splinting/immobilization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67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EB716E-C579-460A-9FC1-87BC596C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Sprain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4F3DB4-C5A8-4F49-9A13-E60A0C4DA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Tenderness at site</a:t>
            </a:r>
          </a:p>
          <a:p>
            <a:r>
              <a:rPr lang="en-US" dirty="0"/>
              <a:t>Swelling and bruising</a:t>
            </a:r>
          </a:p>
          <a:p>
            <a:r>
              <a:rPr lang="en-US" dirty="0"/>
              <a:t>Restricted use or loss of use</a:t>
            </a:r>
          </a:p>
        </p:txBody>
      </p:sp>
      <p:pic>
        <p:nvPicPr>
          <p:cNvPr id="7" name="Picture 6" descr="Diagram of a sprained ankle with swelling and bruising. Damaged vessels from an ankle sprain can cause bruising.">
            <a:extLst>
              <a:ext uri="{FF2B5EF4-FFF2-40B4-BE49-F238E27FC236}">
                <a16:creationId xmlns:a16="http://schemas.microsoft.com/office/drawing/2014/main" id="{866AAA07-94AA-498A-94B6-59E53892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480" y="2272035"/>
            <a:ext cx="3804175" cy="29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8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EAC24B-4715-4595-9D99-65D65748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Approaching the Patient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1C725D-2B92-4F90-B5D0-FF5780877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patient can see you</a:t>
            </a:r>
          </a:p>
          <a:p>
            <a:r>
              <a:rPr lang="en-US" dirty="0"/>
              <a:t>Identify yourself</a:t>
            </a:r>
          </a:p>
          <a:p>
            <a:pPr lvl="1"/>
            <a:r>
              <a:rPr lang="en-US" dirty="0"/>
              <a:t>Your name and name of your organization</a:t>
            </a:r>
          </a:p>
          <a:p>
            <a:r>
              <a:rPr lang="en-US" dirty="0"/>
              <a:t>Request permission to treat, if possible</a:t>
            </a:r>
          </a:p>
          <a:p>
            <a:r>
              <a:rPr lang="en-US" dirty="0"/>
              <a:t>Respect cultural differences</a:t>
            </a:r>
          </a:p>
          <a:p>
            <a:r>
              <a:rPr lang="en-US" dirty="0"/>
              <a:t>Protect patient privacy</a:t>
            </a:r>
          </a:p>
          <a:p>
            <a:endParaRPr lang="en-US" dirty="0"/>
          </a:p>
        </p:txBody>
      </p:sp>
      <p:pic>
        <p:nvPicPr>
          <p:cNvPr id="6" name="Picture 5" descr="Photo: Volunteers assist a patient who needs medical assistance. ">
            <a:extLst>
              <a:ext uri="{FF2B5EF4-FFF2-40B4-BE49-F238E27FC236}">
                <a16:creationId xmlns:a16="http://schemas.microsoft.com/office/drawing/2014/main" id="{5BBA3097-E76D-4365-84F5-D788BF7A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586" y="3577389"/>
            <a:ext cx="320067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04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2BE06B-C544-4E1E-9D78-E84FACAE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Splinting</a:t>
            </a:r>
          </a:p>
        </p:txBody>
      </p:sp>
      <p:pic>
        <p:nvPicPr>
          <p:cNvPr id="8" name="Picture 7" descr="Drawing of a cardboard splint. To create a cardboard splint, turn up the edges of the cardboard to form a “mold” in which the injured limb can rest. ">
            <a:extLst>
              <a:ext uri="{FF2B5EF4-FFF2-40B4-BE49-F238E27FC236}">
                <a16:creationId xmlns:a16="http://schemas.microsoft.com/office/drawing/2014/main" id="{1BC1E405-DAD9-4B1A-93DC-2DEAD463A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93" y="1644067"/>
            <a:ext cx="2124075" cy="2152650"/>
          </a:xfrm>
          <a:prstGeom prst="rect">
            <a:avLst/>
          </a:prstGeom>
        </p:spPr>
      </p:pic>
      <p:pic>
        <p:nvPicPr>
          <p:cNvPr id="10" name="Picture 9" descr="Drawing of towel used as a splint for an ankle. To split using a towel, roll up the towel and wrap it around the limb. Then tie it in place.">
            <a:extLst>
              <a:ext uri="{FF2B5EF4-FFF2-40B4-BE49-F238E27FC236}">
                <a16:creationId xmlns:a16="http://schemas.microsoft.com/office/drawing/2014/main" id="{CF17DEF5-25A4-4ABE-BC7F-0E7871FA3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92" y="3885358"/>
            <a:ext cx="3989877" cy="1955040"/>
          </a:xfrm>
          <a:prstGeom prst="rect">
            <a:avLst/>
          </a:prstGeom>
        </p:spPr>
      </p:pic>
      <p:pic>
        <p:nvPicPr>
          <p:cNvPr id="12" name="Picture 11" descr="Photo of a patient with a carboard splint taped in place on a leg.">
            <a:extLst>
              <a:ext uri="{FF2B5EF4-FFF2-40B4-BE49-F238E27FC236}">
                <a16:creationId xmlns:a16="http://schemas.microsoft.com/office/drawing/2014/main" id="{34B3CFE8-0D00-49E3-88F4-85540A31C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31" y="2311268"/>
            <a:ext cx="4466679" cy="286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961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2345FC-55FC-4A7B-92E8-DA25E36E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Comfort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59B7A8-2F3A-4AD5-A078-E77D32FB3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you do?</a:t>
            </a:r>
          </a:p>
          <a:p>
            <a:pPr lvl="1"/>
            <a:r>
              <a:rPr lang="en-US" dirty="0"/>
              <a:t>Keep them warm </a:t>
            </a:r>
          </a:p>
          <a:p>
            <a:pPr lvl="1"/>
            <a:r>
              <a:rPr lang="en-US" dirty="0"/>
              <a:t>Offer a hand to hold </a:t>
            </a:r>
          </a:p>
          <a:p>
            <a:pPr lvl="1"/>
            <a:r>
              <a:rPr lang="en-US" dirty="0"/>
              <a:t>Maintain eye contact </a:t>
            </a:r>
          </a:p>
          <a:p>
            <a:pPr lvl="1"/>
            <a:r>
              <a:rPr lang="en-US" dirty="0"/>
              <a:t>Be patient and understanding </a:t>
            </a:r>
          </a:p>
          <a:p>
            <a:pPr lvl="1"/>
            <a:r>
              <a:rPr lang="en-US" dirty="0"/>
              <a:t>If you have to move on to provide aid to another person, let them know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AE3C2D-359C-4833-8E9A-C63123CB4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232EAD-7AB1-44A6-ACB8-494FEDB9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= Simple Triage and Rapid Treatment</a:t>
            </a:r>
          </a:p>
          <a:p>
            <a:pPr lvl="1"/>
            <a:r>
              <a:rPr lang="en-US" dirty="0"/>
              <a:t>Victims sorted based on priority of treatment</a:t>
            </a:r>
          </a:p>
          <a:p>
            <a:pPr lvl="1"/>
            <a:r>
              <a:rPr lang="en-US" dirty="0"/>
              <a:t>Rapid treatment of injuries assessed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189" lvl="1" indent="0">
              <a:buNone/>
            </a:pPr>
            <a:r>
              <a:rPr lang="en-US" dirty="0"/>
              <a:t>			</a:t>
            </a:r>
            <a:r>
              <a:rPr lang="en-US" b="1" dirty="0">
                <a:solidFill>
                  <a:srgbClr val="C00000"/>
                </a:solidFill>
              </a:rPr>
              <a:t>GREATEST</a:t>
            </a:r>
            <a:r>
              <a:rPr lang="en-US" dirty="0"/>
              <a:t> good for </a:t>
            </a:r>
            <a:r>
              <a:rPr lang="en-US" b="1" dirty="0">
                <a:solidFill>
                  <a:srgbClr val="C00000"/>
                </a:solidFill>
              </a:rPr>
              <a:t>GREATEST</a:t>
            </a:r>
            <a:r>
              <a:rPr lang="en-US" dirty="0"/>
              <a:t> number </a:t>
            </a:r>
          </a:p>
        </p:txBody>
      </p:sp>
    </p:spTree>
    <p:extLst>
      <p:ext uri="{BB962C8B-B14F-4D97-AF65-F5344CB8AC3E}">
        <p14:creationId xmlns:p14="http://schemas.microsoft.com/office/powerpoint/2010/main" val="186786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D72ADB-6B08-47D9-B1FB-DDEEA23B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Airway</a:t>
            </a:r>
          </a:p>
        </p:txBody>
      </p:sp>
      <p:pic>
        <p:nvPicPr>
          <p:cNvPr id="8" name="Picture 7" descr="Diagram depicting the respiratory system, which includes the nasal cavity, pharynx, epiglottis, larynx, trachea, bronchus, lungs, diaphragm, and pleural cavity. ">
            <a:extLst>
              <a:ext uri="{FF2B5EF4-FFF2-40B4-BE49-F238E27FC236}">
                <a16:creationId xmlns:a16="http://schemas.microsoft.com/office/drawing/2014/main" id="{20DC7CEC-7DA9-4F03-993D-A336D2ABD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483" y="1661746"/>
            <a:ext cx="4653037" cy="42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720202-CFB9-4540-A2BA-67210141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vs. Obstructed Airway</a:t>
            </a:r>
          </a:p>
        </p:txBody>
      </p:sp>
      <p:pic>
        <p:nvPicPr>
          <p:cNvPr id="7" name="Picture 6" descr="Diagram depicting a head of a conscious patient with an open airway, and the head of an unconscious patient with an airway obstructed by his or her tongue. ">
            <a:extLst>
              <a:ext uri="{FF2B5EF4-FFF2-40B4-BE49-F238E27FC236}">
                <a16:creationId xmlns:a16="http://schemas.microsoft.com/office/drawing/2014/main" id="{02028513-FFEA-49F2-9B9E-16E5197B1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94" y="1601719"/>
            <a:ext cx="3642213" cy="45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7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8F1FE5-1565-4F2B-BCC1-FE6524C9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Jaw-thrust Maneuver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A0EA16-77BD-468E-A19F-FB3D8C7E7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Kneel above the patient’s head</a:t>
            </a:r>
          </a:p>
          <a:p>
            <a:pPr>
              <a:spcBef>
                <a:spcPts val="400"/>
              </a:spcBef>
            </a:pPr>
            <a:r>
              <a:rPr lang="en-US" dirty="0"/>
              <a:t>Put one hand on each side of the patient’s head with the thumbs near the corners of the mouth pointed toward the chin, using the elbows for support</a:t>
            </a:r>
          </a:p>
          <a:p>
            <a:pPr>
              <a:spcBef>
                <a:spcPts val="400"/>
              </a:spcBef>
            </a:pPr>
            <a:r>
              <a:rPr lang="en-US" dirty="0"/>
              <a:t>Slide the fingers into position under the angles of the patient’s jawbone without moving the head or neck</a:t>
            </a:r>
          </a:p>
          <a:p>
            <a:pPr>
              <a:spcBef>
                <a:spcPts val="400"/>
              </a:spcBef>
            </a:pPr>
            <a:r>
              <a:rPr lang="en-US" dirty="0"/>
              <a:t>Thrust the jaw upward without moving the head or neck to lift the jaw and open the airway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 descr="jawthr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08" y="4774526"/>
            <a:ext cx="2232453" cy="143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93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60538</TotalTime>
  <Words>1704</Words>
  <Application>Microsoft Office PowerPoint</Application>
  <PresentationFormat>Widescreen</PresentationFormat>
  <Paragraphs>304</Paragraphs>
  <Slides>51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Wingdings</vt:lpstr>
      <vt:lpstr>Office Theme</vt:lpstr>
      <vt:lpstr>Disaster Medical Operations - Part 1</vt:lpstr>
      <vt:lpstr>Unit 3 Objectives</vt:lpstr>
      <vt:lpstr>Treating Life-Threatening Conditions</vt:lpstr>
      <vt:lpstr>Safety Considerations</vt:lpstr>
      <vt:lpstr>Approaching the Patient</vt:lpstr>
      <vt:lpstr>START</vt:lpstr>
      <vt:lpstr>Opening the Airway</vt:lpstr>
      <vt:lpstr>Open vs. Obstructed Airway</vt:lpstr>
      <vt:lpstr>Jaw-thrust Maneuver</vt:lpstr>
      <vt:lpstr>Look, Listen, and Feel</vt:lpstr>
      <vt:lpstr>Triage – Are they breathing?</vt:lpstr>
      <vt:lpstr>Recovery Position</vt:lpstr>
      <vt:lpstr>Life-Threatening Bleeding</vt:lpstr>
      <vt:lpstr>Stages of Severe Bleeding</vt:lpstr>
      <vt:lpstr>Types of Bleeding</vt:lpstr>
      <vt:lpstr>Types of Bleeding (image)</vt:lpstr>
      <vt:lpstr>Wound Classificationimage)</vt:lpstr>
      <vt:lpstr>Controlling Bleeding: Direct Pressure</vt:lpstr>
      <vt:lpstr>Pressure Points</vt:lpstr>
      <vt:lpstr>Controlling Bleeding: Tourniquets</vt:lpstr>
      <vt:lpstr>Controlling Bleeding: Tourniquets</vt:lpstr>
      <vt:lpstr>Controlling Bleeding: Tourniquets</vt:lpstr>
      <vt:lpstr>Tourniquet Video</vt:lpstr>
      <vt:lpstr>Wound Care</vt:lpstr>
      <vt:lpstr>Rules of Dressing</vt:lpstr>
      <vt:lpstr>Signs of Infection</vt:lpstr>
      <vt:lpstr>Impaled Objects</vt:lpstr>
      <vt:lpstr>Treating impaled Objects</vt:lpstr>
      <vt:lpstr>Impaled Objects</vt:lpstr>
      <vt:lpstr>Nasal Bleeding</vt:lpstr>
      <vt:lpstr>Treatment of Nasal Bleeding</vt:lpstr>
      <vt:lpstr>Amputations</vt:lpstr>
      <vt:lpstr>Treating Amputations</vt:lpstr>
      <vt:lpstr>CERT Practice</vt:lpstr>
      <vt:lpstr>Shock</vt:lpstr>
      <vt:lpstr>Shock</vt:lpstr>
      <vt:lpstr>Recognizing Shock</vt:lpstr>
      <vt:lpstr>Treating Shock</vt:lpstr>
      <vt:lpstr>Triage</vt:lpstr>
      <vt:lpstr>Burns</vt:lpstr>
      <vt:lpstr>Burn Severity</vt:lpstr>
      <vt:lpstr>Burn Classifications</vt:lpstr>
      <vt:lpstr>Treatment for Chemical Burns</vt:lpstr>
      <vt:lpstr>Fractures, Dislocations, Sprains, Strains</vt:lpstr>
      <vt:lpstr>Types of Fractures (1 of 2)</vt:lpstr>
      <vt:lpstr>Types of Fractures (2 of 2)</vt:lpstr>
      <vt:lpstr>Treating Open Fractures</vt:lpstr>
      <vt:lpstr>Dislocations</vt:lpstr>
      <vt:lpstr>Signs of Sprain</vt:lpstr>
      <vt:lpstr>Splinting</vt:lpstr>
      <vt:lpstr>Providing Comfort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Disaster Medical Operations - Part 1</dc:title>
  <dc:creator>Angela DiBenedetto</dc:creator>
  <cp:lastModifiedBy>Andrew Theisen</cp:lastModifiedBy>
  <cp:revision>29</cp:revision>
  <dcterms:created xsi:type="dcterms:W3CDTF">2020-12-18T00:08:40Z</dcterms:created>
  <dcterms:modified xsi:type="dcterms:W3CDTF">2023-03-15T14:58:15Z</dcterms:modified>
</cp:coreProperties>
</file>